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2" r:id="rId1"/>
    <p:sldMasterId id="2147483948" r:id="rId2"/>
  </p:sldMasterIdLst>
  <p:notesMasterIdLst>
    <p:notesMasterId r:id="rId80"/>
  </p:notesMasterIdLst>
  <p:handoutMasterIdLst>
    <p:handoutMasterId r:id="rId81"/>
  </p:handout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309" r:id="rId39"/>
    <p:sldId id="326" r:id="rId40"/>
    <p:sldId id="294" r:id="rId41"/>
    <p:sldId id="295" r:id="rId42"/>
    <p:sldId id="296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39" r:id="rId61"/>
    <p:sldId id="297" r:id="rId62"/>
    <p:sldId id="305" r:id="rId63"/>
    <p:sldId id="306" r:id="rId64"/>
    <p:sldId id="307" r:id="rId65"/>
    <p:sldId id="308" r:id="rId66"/>
    <p:sldId id="341" r:id="rId67"/>
    <p:sldId id="343" r:id="rId68"/>
    <p:sldId id="345" r:id="rId69"/>
    <p:sldId id="344" r:id="rId70"/>
    <p:sldId id="342" r:id="rId71"/>
    <p:sldId id="346" r:id="rId72"/>
    <p:sldId id="347" r:id="rId73"/>
    <p:sldId id="350" r:id="rId74"/>
    <p:sldId id="348" r:id="rId75"/>
    <p:sldId id="349" r:id="rId76"/>
    <p:sldId id="351" r:id="rId77"/>
    <p:sldId id="352" r:id="rId78"/>
    <p:sldId id="353" r:id="rId7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29F915-4F09-4558-B32D-A9AA3476F368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309"/>
            <p14:sldId id="326"/>
            <p14:sldId id="294"/>
            <p14:sldId id="295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9"/>
            <p14:sldId id="297"/>
            <p14:sldId id="305"/>
            <p14:sldId id="306"/>
            <p14:sldId id="307"/>
            <p14:sldId id="308"/>
            <p14:sldId id="341"/>
            <p14:sldId id="343"/>
            <p14:sldId id="345"/>
            <p14:sldId id="344"/>
            <p14:sldId id="342"/>
            <p14:sldId id="346"/>
            <p14:sldId id="347"/>
            <p14:sldId id="350"/>
            <p14:sldId id="348"/>
            <p14:sldId id="349"/>
            <p14:sldId id="351"/>
            <p14:sldId id="352"/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4806"/>
    <a:srgbClr val="E85E00"/>
    <a:srgbClr val="40B453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5" autoAdjust="0"/>
    <p:restoredTop sz="93372" autoAdjust="0"/>
  </p:normalViewPr>
  <p:slideViewPr>
    <p:cSldViewPr snapToGrid="0" snapToObjects="1">
      <p:cViewPr varScale="1">
        <p:scale>
          <a:sx n="62" d="100"/>
          <a:sy n="62" d="100"/>
        </p:scale>
        <p:origin x="90" y="3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30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786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B8790-331E-5848-9E86-B245D743BB96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7B765-C2C4-7740-9A5B-EA5F5374B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48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77F28-EBDF-DC4F-8E47-CBCCE1B1E0B2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  <a:p>
            <a:pPr lvl="2"/>
            <a:r>
              <a:rPr lang="nl-BE"/>
              <a:t>Third level</a:t>
            </a:r>
          </a:p>
          <a:p>
            <a:pPr lvl="3"/>
            <a:r>
              <a:rPr lang="nl-BE"/>
              <a:t>Fourth level</a:t>
            </a:r>
          </a:p>
          <a:p>
            <a:pPr lvl="4"/>
            <a:r>
              <a:rPr lang="nl-B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2A6B2-2191-1547-B671-820F01F78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33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D4BFA6-DDA4-4C52-B2B5-E1AA9FAA086C}" type="slidenum">
              <a:rPr kumimoji="0" 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ＭＳ Ｐゴシック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ＭＳ Ｐゴシック" pitchFamily="34" charset="-128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9550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804" indent="-285694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277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59988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6997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107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21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832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543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985094-3470-492F-B775-8E55DA5FBEFE}" type="slidenum"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5912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804" indent="-285694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277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59988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6997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107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21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832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543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814A6-F231-4CA2-9A44-FB988531CE7B}" type="slidenum"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6110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804" indent="-285694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277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59988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6997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107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21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832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543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814A6-F231-4CA2-9A44-FB988531CE7B}" type="slidenum"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5337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804" indent="-285694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277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59988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6997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107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21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832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543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D8BA64-DF7F-434D-8FDA-8F5D87DE58DA}" type="slidenum"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92808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804" indent="-285694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277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59988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6997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107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21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832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543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985094-3470-492F-B775-8E55DA5FBEFE}" type="slidenum"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89353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617165-1625-49FD-8733-64B2990767FC}" type="slidenum">
              <a:rPr kumimoji="0" 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ＭＳ Ｐゴシック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ＭＳ Ｐゴシック" pitchFamily="34" charset="-128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4664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804" indent="-285694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277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59988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6997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107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21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832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543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814A6-F231-4CA2-9A44-FB988531CE7B}" type="slidenum"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0282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4A5EB4-88CC-46B4-B183-CE7D8421D1BF}" type="slidenum">
              <a:rPr kumimoji="0" 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4377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4A5EB4-88CC-46B4-B183-CE7D8421D1BF}" type="slidenum">
              <a:rPr kumimoji="0" lang="de-D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3326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804" indent="-285694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277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59988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6997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107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21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832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543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DF46FE-6A29-4DCE-9DE8-CBF22C34AB6C}" type="slidenum"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1389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804" indent="-285694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277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59988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6997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107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21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832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543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1EA4A-AC46-4FA7-BA11-39324AD32DFF}" type="slidenum"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2025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804" indent="-285694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277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59988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6997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107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21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832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543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063A3F-570E-48DD-8FAE-35AA90B2BC76}" type="slidenum"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521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804" indent="-285694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277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59988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6997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107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21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832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543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30EAB3-9B0E-42B8-BF53-F11CBC58A4B7}" type="slidenum"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6043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804" indent="-285694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277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59988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6997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107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21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832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543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985094-3470-492F-B775-8E55DA5FBEFE}" type="slidenum"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85128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804" indent="-285694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277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599886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6997" indent="-228556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107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21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832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5438" indent="-228556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985094-3470-492F-B775-8E55DA5FBEFE}" type="slidenum">
              <a:rPr kumimoji="0" lang="de-DE" sz="1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ＭＳ Ｐゴシック" pitchFamily="34" charset="-128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6810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541867" y="2425703"/>
            <a:ext cx="10515600" cy="45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1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1867" y="2882900"/>
            <a:ext cx="10515600" cy="73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NL" sz="1650" u="none" baseline="0" smtClean="0">
                <a:solidFill>
                  <a:schemeClr val="bg1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dirty="0"/>
              <a:t>Hoofdtekst - niveau één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8" y="785643"/>
            <a:ext cx="905933" cy="133102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5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0376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32380"/>
            <a:ext cx="5177589" cy="260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4" y="1832380"/>
            <a:ext cx="5229727" cy="260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2"/>
          <a:srcRect t="1976"/>
          <a:stretch/>
        </p:blipFill>
        <p:spPr>
          <a:xfrm>
            <a:off x="1" y="4583064"/>
            <a:ext cx="12203745" cy="22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154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-268" r="-1" b="10256"/>
          <a:stretch/>
        </p:blipFill>
        <p:spPr>
          <a:xfrm>
            <a:off x="-32659" y="0"/>
            <a:ext cx="12226835" cy="6858000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0" y="6316974"/>
            <a:ext cx="12194176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E0AE1164-1BD5-DA4B-AAEA-67FC200A7D83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6772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-268" r="27851" b="10256"/>
          <a:stretch/>
        </p:blipFill>
        <p:spPr>
          <a:xfrm>
            <a:off x="277586" y="310243"/>
            <a:ext cx="7429503" cy="5769953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>
          <a:xfrm>
            <a:off x="0" y="6316974"/>
            <a:ext cx="12180317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E0AE1164-1BD5-DA4B-AAEA-67FC200A7D83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761" y="342899"/>
            <a:ext cx="3859059" cy="2617683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185" y="3229909"/>
            <a:ext cx="3859059" cy="285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1000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5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4759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 en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5776144"/>
            <a:ext cx="12192000" cy="976015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1" y="1136253"/>
            <a:ext cx="3983900" cy="1530913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3253954"/>
            <a:ext cx="12192000" cy="1715186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Rectangle 19"/>
          <p:cNvSpPr/>
          <p:nvPr userDrawn="1"/>
        </p:nvSpPr>
        <p:spPr>
          <a:xfrm>
            <a:off x="-28949" y="4947424"/>
            <a:ext cx="12220948" cy="13841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5023401"/>
            <a:ext cx="10972797" cy="75274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000" spc="-80" baseline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Voeg een titel toe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5700153"/>
            <a:ext cx="10972797" cy="4847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sz="2400" cap="none" spc="-80" baseline="0" dirty="0">
                <a:solidFill>
                  <a:schemeClr val="bg1"/>
                </a:solidFill>
                <a:latin typeface="Ubuntu"/>
                <a:ea typeface="+mj-ea"/>
                <a:cs typeface="Ubuntu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nl-BE" dirty="0"/>
              <a:t>Plaats voor een subtitel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396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152718"/>
            <a:ext cx="10972797" cy="1371600"/>
          </a:xfrm>
          <a:prstGeom prst="rect">
            <a:avLst/>
          </a:prstGeom>
        </p:spPr>
        <p:txBody>
          <a:bodyPr anchor="b" anchorCtr="0"/>
          <a:lstStyle/>
          <a:p>
            <a:r>
              <a:rPr lang="nl-BE" dirty="0"/>
              <a:t>Titel toevoegen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752601"/>
            <a:ext cx="10972800" cy="4373563"/>
          </a:xfrm>
          <a:prstGeom prst="rect">
            <a:avLst/>
          </a:prstGeom>
        </p:spPr>
        <p:txBody>
          <a:bodyPr/>
          <a:lstStyle>
            <a:lvl1pPr>
              <a:defRPr sz="2800" b="0"/>
            </a:lvl1pPr>
            <a:lvl2pPr>
              <a:buClr>
                <a:srgbClr val="E85E00"/>
              </a:buClr>
              <a:defRPr sz="2800" b="0"/>
            </a:lvl2pPr>
            <a:lvl3pPr>
              <a:buClr>
                <a:srgbClr val="E85E00"/>
              </a:buClr>
              <a:defRPr sz="2400" b="0"/>
            </a:lvl3pPr>
            <a:lvl4pPr>
              <a:buClr>
                <a:srgbClr val="E85E00"/>
              </a:buClr>
              <a:defRPr sz="2400" b="0"/>
            </a:lvl4pPr>
            <a:lvl5pPr>
              <a:buClr>
                <a:srgbClr val="E85E00"/>
              </a:buClr>
              <a:defRPr sz="2400" b="0"/>
            </a:lvl5pPr>
          </a:lstStyle>
          <a:p>
            <a:pPr lvl="0"/>
            <a:r>
              <a:rPr lang="nl-BE" dirty="0"/>
              <a:t>Inhoud</a:t>
            </a:r>
          </a:p>
          <a:p>
            <a:pPr lvl="1"/>
            <a:r>
              <a:rPr lang="nl-BE" dirty="0"/>
              <a:t>Tweede level</a:t>
            </a:r>
          </a:p>
          <a:p>
            <a:pPr lvl="2"/>
            <a:r>
              <a:rPr lang="nl-BE" dirty="0"/>
              <a:t>Derde level</a:t>
            </a:r>
          </a:p>
          <a:p>
            <a:pPr lvl="3"/>
            <a:r>
              <a:rPr lang="nl-BE" dirty="0"/>
              <a:t>Vierde level</a:t>
            </a:r>
          </a:p>
          <a:p>
            <a:pPr lvl="4"/>
            <a:r>
              <a:rPr lang="nl-BE" dirty="0"/>
              <a:t>Vijfde level</a:t>
            </a:r>
            <a:endParaRPr lang="en-US" dirty="0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88149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5776144"/>
            <a:ext cx="12192000" cy="976015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1" y="1136253"/>
            <a:ext cx="3983900" cy="1530913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3253954"/>
            <a:ext cx="12192000" cy="1715186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28949" y="4947424"/>
            <a:ext cx="12220948" cy="10241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5023401"/>
            <a:ext cx="10972797" cy="75274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000" spc="-80" baseline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Voeg een titel toe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955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12192001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609600" y="5566815"/>
            <a:ext cx="108712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dirty="0"/>
            </a:lvl1pPr>
          </a:lstStyle>
          <a:p>
            <a:pPr marL="0" lvl="0"/>
            <a:r>
              <a:rPr lang="nl-BE" dirty="0"/>
              <a:t>Titel afbeelding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06796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titel en beschrijv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5918690"/>
            <a:ext cx="10871200" cy="355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dirty="0"/>
              <a:t>Beschrijving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12192001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609600" y="5382268"/>
            <a:ext cx="108712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baseline="0" dirty="0"/>
            </a:lvl1pPr>
          </a:lstStyle>
          <a:p>
            <a:pPr marL="0" lvl="0"/>
            <a:r>
              <a:rPr lang="nl-BE" dirty="0"/>
              <a:t>Titel afbeelding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afbeeldingen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6032136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609600" y="5566815"/>
            <a:ext cx="108712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dirty="0"/>
            </a:lvl1pPr>
          </a:lstStyle>
          <a:p>
            <a:pPr marL="0" lvl="0"/>
            <a:r>
              <a:rPr lang="nl-BE" dirty="0"/>
              <a:t>Titel afbeelding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189054" y="0"/>
            <a:ext cx="6002945" cy="25574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89053" y="2675173"/>
            <a:ext cx="6002947" cy="252463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9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541867" y="2425703"/>
            <a:ext cx="10515600" cy="45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1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1867" y="2882900"/>
            <a:ext cx="10515600" cy="73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NL" sz="1650" u="none" baseline="0" smtClean="0">
                <a:solidFill>
                  <a:schemeClr val="bg1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dirty="0"/>
              <a:t>Hoofdtekst - niveau één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5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782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afbeeldingen met titel en beschrijv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5918690"/>
            <a:ext cx="10871200" cy="355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dirty="0"/>
              <a:t>Beschrijving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189055" y="0"/>
            <a:ext cx="6002947" cy="519981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609600" y="5382268"/>
            <a:ext cx="108712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baseline="0" dirty="0"/>
            </a:lvl1pPr>
          </a:lstStyle>
          <a:p>
            <a:pPr marL="0" lvl="0"/>
            <a:r>
              <a:rPr lang="nl-BE" dirty="0"/>
              <a:t>Titel afbeelding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-3650" y="0"/>
            <a:ext cx="6035785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39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mer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3512504"/>
            <a:ext cx="10972799" cy="2561912"/>
          </a:xfrm>
          <a:prstGeom prst="rect">
            <a:avLst/>
          </a:prstGeom>
        </p:spPr>
        <p:txBody>
          <a:bodyPr anchor="b" anchorCtr="0"/>
          <a:lstStyle>
            <a:lvl1pPr>
              <a:defRPr lang="en-US" sz="2400" b="0" dirty="0"/>
            </a:lvl1pPr>
          </a:lstStyle>
          <a:p>
            <a:pPr lvl="0"/>
            <a:r>
              <a:rPr lang="nl-BE" dirty="0"/>
              <a:t>Plaats voor tekst</a:t>
            </a:r>
            <a:endParaRPr lang="en-US" dirty="0"/>
          </a:p>
        </p:txBody>
      </p:sp>
      <p:pic>
        <p:nvPicPr>
          <p:cNvPr id="7" name="Picture 6" descr="Circle-oranj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t="3438" r="2334" b="82168"/>
          <a:stretch/>
        </p:blipFill>
        <p:spPr>
          <a:xfrm>
            <a:off x="1" y="-1"/>
            <a:ext cx="12192001" cy="87930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-248146" y="1"/>
            <a:ext cx="12440148" cy="879301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l="3724" t="4078" r="3724" b="81682"/>
          <a:stretch/>
        </p:blipFill>
        <p:spPr>
          <a:xfrm>
            <a:off x="-1" y="-2"/>
            <a:ext cx="12192001" cy="87930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868353"/>
            <a:ext cx="12192003" cy="171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44883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ze of andere m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603713"/>
            <a:ext cx="10972800" cy="7957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 cap="all" baseline="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PAUZE</a:t>
            </a:r>
            <a:endParaRPr lang="en-US" dirty="0"/>
          </a:p>
        </p:txBody>
      </p:sp>
      <p:pic>
        <p:nvPicPr>
          <p:cNvPr id="17" name="Picture 16" descr="Circle-oranj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t="3438" r="2334" b="11446"/>
          <a:stretch/>
        </p:blipFill>
        <p:spPr>
          <a:xfrm>
            <a:off x="1" y="-2"/>
            <a:ext cx="12192001" cy="51998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306533" y="-2"/>
            <a:ext cx="12498532" cy="5199813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l="3724" t="4079" r="3724" b="11713"/>
          <a:stretch/>
        </p:blipFill>
        <p:spPr>
          <a:xfrm>
            <a:off x="-1" y="-2"/>
            <a:ext cx="12192001" cy="519981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5170371"/>
            <a:ext cx="12192003" cy="171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24216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jna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83471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l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394904"/>
            <a:ext cx="10972799" cy="1072196"/>
          </a:xfrm>
          <a:prstGeom prst="rect">
            <a:avLst/>
          </a:prstGeom>
        </p:spPr>
        <p:txBody>
          <a:bodyPr anchor="b" anchorCtr="0"/>
          <a:lstStyle>
            <a:lvl1pPr algn="ctr">
              <a:defRPr lang="en-US" sz="2400" b="0" dirty="0"/>
            </a:lvl1pPr>
          </a:lstStyle>
          <a:p>
            <a:pPr lvl="0"/>
            <a:r>
              <a:rPr lang="nl-BE" dirty="0"/>
              <a:t>Plaats voor tekst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69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C2E4-AA9B-4DAC-8E8F-F881907586F9}" type="datetimeFigureOut">
              <a:rPr lang="nl-BE" smtClean="0"/>
              <a:t>14/11/2016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ACF4-0CD0-4ADA-A923-5E327CBE0D1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8384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C2E4-AA9B-4DAC-8E8F-F881907586F9}" type="datetimeFigureOut">
              <a:rPr lang="nl-BE" smtClean="0"/>
              <a:t>14/11/2016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ACF4-0CD0-4ADA-A923-5E327CBE0D1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0551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C2E4-AA9B-4DAC-8E8F-F881907586F9}" type="datetimeFigureOut">
              <a:rPr lang="nl-BE" smtClean="0"/>
              <a:t>14/11/2016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ACF4-0CD0-4ADA-A923-5E327CBE0D1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69384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C2E4-AA9B-4DAC-8E8F-F881907586F9}" type="datetimeFigureOut">
              <a:rPr lang="nl-BE" smtClean="0"/>
              <a:t>14/11/2016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ACF4-0CD0-4ADA-A923-5E327CBE0D1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847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893765"/>
            <a:ext cx="10515600" cy="752475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Inhoud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5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0154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C2E4-AA9B-4DAC-8E8F-F881907586F9}" type="datetimeFigureOut">
              <a:rPr lang="nl-BE" smtClean="0"/>
              <a:t>14/11/2016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ACF4-0CD0-4ADA-A923-5E327CBE0D1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0997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C2E4-AA9B-4DAC-8E8F-F881907586F9}" type="datetimeFigureOut">
              <a:rPr lang="nl-BE" smtClean="0"/>
              <a:t>14/11/2016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ACF4-0CD0-4ADA-A923-5E327CBE0D1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94018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C2E4-AA9B-4DAC-8E8F-F881907586F9}" type="datetimeFigureOut">
              <a:rPr lang="nl-BE" smtClean="0"/>
              <a:t>14/11/2016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ACF4-0CD0-4ADA-A923-5E327CBE0D1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13717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C2E4-AA9B-4DAC-8E8F-F881907586F9}" type="datetimeFigureOut">
              <a:rPr lang="nl-BE" smtClean="0"/>
              <a:t>14/11/2016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ACF4-0CD0-4ADA-A923-5E327CBE0D1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72339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C2E4-AA9B-4DAC-8E8F-F881907586F9}" type="datetimeFigureOut">
              <a:rPr lang="nl-BE" smtClean="0"/>
              <a:t>14/11/2016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ACF4-0CD0-4ADA-A923-5E327CBE0D1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26769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C2E4-AA9B-4DAC-8E8F-F881907586F9}" type="datetimeFigureOut">
              <a:rPr lang="nl-BE" smtClean="0"/>
              <a:t>14/11/2016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ACF4-0CD0-4ADA-A923-5E327CBE0D1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86620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4C2E4-AA9B-4DAC-8E8F-F881907586F9}" type="datetimeFigureOut">
              <a:rPr lang="nl-BE" smtClean="0"/>
              <a:t>14/11/2016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ACF4-0CD0-4ADA-A923-5E327CBE0D1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15161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4"/>
          </p:nvPr>
        </p:nvSpPr>
        <p:spPr>
          <a:xfrm>
            <a:off x="0" y="714375"/>
            <a:ext cx="12192000" cy="6143626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2915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sp>
        <p:nvSpPr>
          <p:cNvPr id="7" name="Tijdelijke aanduiding voor dianummer 2"/>
          <p:cNvSpPr>
            <a:spLocks noGrp="1"/>
          </p:cNvSpPr>
          <p:nvPr>
            <p:ph type="sldNum" sz="quarter" idx="10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0AE1164-1BD5-DA4B-AAEA-67FC200A7D8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707860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sp>
        <p:nvSpPr>
          <p:cNvPr id="8" name="Tijdelijke aanduiding voor dianummer 2"/>
          <p:cNvSpPr>
            <a:spLocks noGrp="1"/>
          </p:cNvSpPr>
          <p:nvPr>
            <p:ph type="sldNum" sz="quarter" idx="10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0AE1164-1BD5-DA4B-AAEA-67FC200A7D8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1" y="1832380"/>
            <a:ext cx="5187043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1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3" y="1832380"/>
            <a:ext cx="5239275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4952996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sp>
        <p:nvSpPr>
          <p:cNvPr id="7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solidFill>
                  <a:srgbClr val="E85E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8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80068887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/>
        </p:nvSpPr>
        <p:spPr>
          <a:xfrm>
            <a:off x="-16933" y="6316974"/>
            <a:ext cx="12208933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sp>
        <p:nvSpPr>
          <p:cNvPr id="8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251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1" y="1832380"/>
            <a:ext cx="5187043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3" y="1832380"/>
            <a:ext cx="5239275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56639604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8068821" y="-26760"/>
            <a:ext cx="4123179" cy="687968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55" y="0"/>
            <a:ext cx="6858000" cy="6858000"/>
          </a:xfrm>
          <a:prstGeom prst="rect">
            <a:avLst/>
          </a:prstGeom>
        </p:spPr>
      </p:pic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E85E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1" y="1825625"/>
            <a:ext cx="6738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8337389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821" y="-26760"/>
            <a:ext cx="4123179" cy="6863073"/>
          </a:xfrm>
          <a:prstGeom prst="rect">
            <a:avLst/>
          </a:prstGeom>
        </p:spPr>
      </p:pic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1" y="1825625"/>
            <a:ext cx="6738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r="11484"/>
          <a:stretch/>
        </p:blipFill>
        <p:spPr>
          <a:xfrm>
            <a:off x="8068823" y="-26760"/>
            <a:ext cx="4123179" cy="688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654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7476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23" r:id="rId16"/>
    <p:sldLayoutId id="2147483925" r:id="rId17"/>
    <p:sldLayoutId id="2147483921" r:id="rId18"/>
    <p:sldLayoutId id="2147483929" r:id="rId19"/>
    <p:sldLayoutId id="2147483930" r:id="rId20"/>
    <p:sldLayoutId id="2147483926" r:id="rId21"/>
    <p:sldLayoutId id="2147483922" r:id="rId22"/>
    <p:sldLayoutId id="2147483927" r:id="rId23"/>
    <p:sldLayoutId id="2147483931" r:id="rId24"/>
    <p:sldLayoutId id="2147483919" r:id="rId2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4C2E4-AA9B-4DAC-8E8F-F881907586F9}" type="datetimeFigureOut">
              <a:rPr lang="nl-BE" smtClean="0"/>
              <a:t>14/11/2016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9ACF4-0CD0-4ADA-A923-5E327CBE0D1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398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16.tiff"/><Relationship Id="rId3" Type="http://schemas.openxmlformats.org/officeDocument/2006/relationships/image" Target="../media/image34.jpeg"/><Relationship Id="rId7" Type="http://schemas.openxmlformats.org/officeDocument/2006/relationships/image" Target="../media/image33.emf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7.png"/><Relationship Id="rId11" Type="http://schemas.openxmlformats.org/officeDocument/2006/relationships/image" Target="../media/image41.jpeg"/><Relationship Id="rId5" Type="http://schemas.openxmlformats.org/officeDocument/2006/relationships/image" Target="../media/image30.jpeg"/><Relationship Id="rId10" Type="http://schemas.openxmlformats.org/officeDocument/2006/relationships/image" Target="../media/image40.jpeg"/><Relationship Id="rId4" Type="http://schemas.openxmlformats.org/officeDocument/2006/relationships/image" Target="../media/image36.png"/><Relationship Id="rId9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3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6.tiff"/><Relationship Id="rId5" Type="http://schemas.openxmlformats.org/officeDocument/2006/relationships/image" Target="../media/image48.png"/><Relationship Id="rId4" Type="http://schemas.openxmlformats.org/officeDocument/2006/relationships/image" Target="../media/image4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6.tiff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6.tiff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6.tiff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6.tiff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8.jpeg"/><Relationship Id="rId4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8.jpeg"/><Relationship Id="rId4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6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61.wmf"/><Relationship Id="rId7" Type="http://schemas.openxmlformats.org/officeDocument/2006/relationships/image" Target="../media/image16.tif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x.org/in/software/ets/download/index.php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6.tiff"/><Relationship Id="rId4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8.jpeg"/><Relationship Id="rId7" Type="http://schemas.openxmlformats.org/officeDocument/2006/relationships/image" Target="../media/image21.gif"/><Relationship Id="rId12" Type="http://schemas.openxmlformats.org/officeDocument/2006/relationships/image" Target="../media/image2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0.png"/><Relationship Id="rId11" Type="http://schemas.openxmlformats.org/officeDocument/2006/relationships/image" Target="../media/image25.gif"/><Relationship Id="rId5" Type="http://schemas.openxmlformats.org/officeDocument/2006/relationships/image" Target="../media/image19.jpeg"/><Relationship Id="rId10" Type="http://schemas.openxmlformats.org/officeDocument/2006/relationships/image" Target="../media/image24.gif"/><Relationship Id="rId4" Type="http://schemas.openxmlformats.org/officeDocument/2006/relationships/image" Target="../media/image16.tiff"/><Relationship Id="rId9" Type="http://schemas.openxmlformats.org/officeDocument/2006/relationships/image" Target="../media/image23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nx.org/no/software/ets/download/index.php" TargetMode="Externa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18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emf"/><Relationship Id="rId14" Type="http://schemas.openxmlformats.org/officeDocument/2006/relationships/image" Target="../media/image16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18.jpeg"/><Relationship Id="rId3" Type="http://schemas.openxmlformats.org/officeDocument/2006/relationships/image" Target="../media/image33.emf"/><Relationship Id="rId7" Type="http://schemas.openxmlformats.org/officeDocument/2006/relationships/image" Target="../media/image29.jpe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8.jpeg"/><Relationship Id="rId11" Type="http://schemas.openxmlformats.org/officeDocument/2006/relationships/image" Target="../media/image35.jpeg"/><Relationship Id="rId5" Type="http://schemas.openxmlformats.org/officeDocument/2006/relationships/image" Target="../media/image27.jpeg"/><Relationship Id="rId10" Type="http://schemas.openxmlformats.org/officeDocument/2006/relationships/image" Target="../media/image34.jpeg"/><Relationship Id="rId4" Type="http://schemas.openxmlformats.org/officeDocument/2006/relationships/image" Target="../media/image32.jpeg"/><Relationship Id="rId9" Type="http://schemas.openxmlformats.org/officeDocument/2006/relationships/image" Target="../media/image31.jpeg"/><Relationship Id="rId1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18.jpeg"/><Relationship Id="rId3" Type="http://schemas.openxmlformats.org/officeDocument/2006/relationships/image" Target="../media/image31.jpeg"/><Relationship Id="rId7" Type="http://schemas.openxmlformats.org/officeDocument/2006/relationships/image" Target="../media/image36.pn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5.jpeg"/><Relationship Id="rId11" Type="http://schemas.openxmlformats.org/officeDocument/2006/relationships/image" Target="../media/image29.jpeg"/><Relationship Id="rId5" Type="http://schemas.openxmlformats.org/officeDocument/2006/relationships/image" Target="../media/image34.jpeg"/><Relationship Id="rId10" Type="http://schemas.openxmlformats.org/officeDocument/2006/relationships/image" Target="../media/image28.jpeg"/><Relationship Id="rId4" Type="http://schemas.openxmlformats.org/officeDocument/2006/relationships/image" Target="../media/image33.emf"/><Relationship Id="rId9" Type="http://schemas.openxmlformats.org/officeDocument/2006/relationships/image" Target="../media/image27.jpeg"/><Relationship Id="rId1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Domotica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Knx</a:t>
            </a:r>
            <a:r>
              <a:rPr lang="en-US" dirty="0"/>
              <a:t> </a:t>
            </a:r>
            <a:r>
              <a:rPr lang="en-US" dirty="0" err="1"/>
              <a:t>smarthouse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496550" y="6513513"/>
            <a:ext cx="1695450" cy="241300"/>
          </a:xfrm>
          <a:prstGeom prst="rect">
            <a:avLst/>
          </a:prstGeom>
        </p:spPr>
        <p:txBody>
          <a:bodyPr/>
          <a:lstStyle/>
          <a:p>
            <a:fld id="{80DBCD4E-D6F6-174C-8E8A-F21DB8B4B6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70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1"/>
          <p:cNvSpPr>
            <a:spLocks noChangeArrowheads="1"/>
          </p:cNvSpPr>
          <p:nvPr/>
        </p:nvSpPr>
        <p:spPr bwMode="auto">
          <a:xfrm>
            <a:off x="1524000" y="717550"/>
            <a:ext cx="9144000" cy="61404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8153400" y="609601"/>
            <a:ext cx="152400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endParaRPr lang="nl-BE" sz="2400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6858000" y="533401"/>
            <a:ext cx="320040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endParaRPr lang="nl-BE" sz="2400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grpSp>
        <p:nvGrpSpPr>
          <p:cNvPr id="11270" name="Group 36"/>
          <p:cNvGrpSpPr>
            <a:grpSpLocks/>
          </p:cNvGrpSpPr>
          <p:nvPr/>
        </p:nvGrpSpPr>
        <p:grpSpPr bwMode="auto">
          <a:xfrm>
            <a:off x="3035301" y="4013200"/>
            <a:ext cx="7750177" cy="863600"/>
            <a:chOff x="952" y="2528"/>
            <a:chExt cx="4882" cy="544"/>
          </a:xfrm>
        </p:grpSpPr>
        <p:sp>
          <p:nvSpPr>
            <p:cNvPr id="11279" name="Rectangle 7"/>
            <p:cNvSpPr>
              <a:spLocks noChangeArrowheads="1"/>
            </p:cNvSpPr>
            <p:nvPr/>
          </p:nvSpPr>
          <p:spPr bwMode="auto">
            <a:xfrm>
              <a:off x="4014" y="2666"/>
              <a:ext cx="18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nl-BE" kern="0" dirty="0">
                  <a:solidFill>
                    <a:sysClr val="windowText" lastClr="000000"/>
                  </a:solidFill>
                </a:rPr>
                <a:t>A</a:t>
              </a:r>
              <a:r>
                <a:rPr lang="nl-BE" kern="0" dirty="0">
                  <a:solidFill>
                    <a:sysClr val="windowText" lastClr="000000"/>
                  </a:solidFill>
                  <a:latin typeface="Arial" pitchFamily="34" charset="0"/>
                </a:rPr>
                <a:t>ctoren</a:t>
              </a:r>
            </a:p>
          </p:txBody>
        </p:sp>
        <p:pic>
          <p:nvPicPr>
            <p:cNvPr id="11280" name="Picture 35" descr="10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" y="2533"/>
              <a:ext cx="539" cy="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81" name="Picture 3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7" y="2529"/>
              <a:ext cx="483" cy="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82" name="Picture 42" descr="22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0" y="2528"/>
              <a:ext cx="510" cy="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83" name="Picture 27" descr="three_phase_motor_symbol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" y="2542"/>
              <a:ext cx="567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7894638" y="2168525"/>
            <a:ext cx="2468562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Sensoren</a:t>
            </a:r>
          </a:p>
        </p:txBody>
      </p:sp>
      <p:pic>
        <p:nvPicPr>
          <p:cNvPr id="11272" name="Picture 34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" t="1172" r="86093" b="87598"/>
          <a:stretch>
            <a:fillRect/>
          </a:stretch>
        </p:blipFill>
        <p:spPr bwMode="auto">
          <a:xfrm>
            <a:off x="2451100" y="1989139"/>
            <a:ext cx="7048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36" descr="bart_ls2178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1" y="1943100"/>
            <a:ext cx="7350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Picture 40" descr="bart_48kfh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25" y="1943101"/>
            <a:ext cx="719138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5" name="Picture 33" descr="ls_1565_mk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9" y="1943100"/>
            <a:ext cx="763587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34" descr="ls990_auto-schalter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1" y="1943101"/>
            <a:ext cx="7651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12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De KNX installatie</a:t>
            </a:r>
          </a:p>
        </p:txBody>
      </p:sp>
      <p:sp>
        <p:nvSpPr>
          <p:cNvPr id="23" name="Rectangle 34"/>
          <p:cNvSpPr>
            <a:spLocks noChangeArrowheads="1"/>
          </p:cNvSpPr>
          <p:nvPr/>
        </p:nvSpPr>
        <p:spPr bwMode="auto">
          <a:xfrm>
            <a:off x="1850980" y="1019175"/>
            <a:ext cx="590120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nl-NL" u="sng" kern="0" dirty="0">
                <a:solidFill>
                  <a:sysClr val="windowText" lastClr="000000"/>
                </a:solidFill>
              </a:rPr>
              <a:t>2 Groepen:</a:t>
            </a:r>
            <a:endParaRPr lang="nl-NL" b="1" u="sng" kern="0" dirty="0">
              <a:solidFill>
                <a:sysClr val="windowText" lastClr="000000"/>
              </a:solidFill>
            </a:endParaRPr>
          </a:p>
        </p:txBody>
      </p:sp>
      <p:pic>
        <p:nvPicPr>
          <p:cNvPr id="24" name="Afbeelding 23"/>
          <p:cNvPicPr>
            <a:picLocks noChangeAspect="1"/>
          </p:cNvPicPr>
          <p:nvPr/>
        </p:nvPicPr>
        <p:blipFill rotWithShape="1">
          <a:blip r:embed="rId13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82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6"/>
          <p:cNvSpPr>
            <a:spLocks noChangeArrowheads="1"/>
          </p:cNvSpPr>
          <p:nvPr/>
        </p:nvSpPr>
        <p:spPr bwMode="auto">
          <a:xfrm>
            <a:off x="1752600" y="1981201"/>
            <a:ext cx="5562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de-DE" kern="0">
                <a:solidFill>
                  <a:sysClr val="windowText" lastClr="000000"/>
                </a:solidFill>
              </a:rPr>
              <a:t> </a:t>
            </a:r>
          </a:p>
        </p:txBody>
      </p:sp>
      <p:pic>
        <p:nvPicPr>
          <p:cNvPr id="23" name="Afbeelding 22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De KNX installatie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1752601" y="1340768"/>
            <a:ext cx="5402263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ＭＳ Ｐゴシック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ＭＳ Ｐゴシック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ＭＳ Ｐゴシック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ＭＳ Ｐゴシック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ＭＳ Ｐゴシック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9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9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9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9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nl-BE" sz="1800" kern="0">
                <a:latin typeface="+mj-lt"/>
              </a:rPr>
              <a:t>Voedingsspanning : 29V DC</a:t>
            </a:r>
          </a:p>
          <a:p>
            <a:r>
              <a:rPr lang="nl-BE" sz="1800" kern="0">
                <a:latin typeface="+mj-lt"/>
              </a:rPr>
              <a:t>Informatie over 2-aderige lijn</a:t>
            </a:r>
          </a:p>
          <a:p>
            <a:r>
              <a:rPr lang="nl-BE" sz="1800" kern="0">
                <a:latin typeface="+mj-lt"/>
              </a:rPr>
              <a:t>Overdrachtsnelheid: 9600 baud</a:t>
            </a:r>
          </a:p>
          <a:p>
            <a:r>
              <a:rPr lang="nl-BE" sz="1800" kern="0">
                <a:latin typeface="+mj-lt"/>
              </a:rPr>
              <a:t>Overdrachtstechniek: seriëel, CSMA/CA (Carrier Sense Mutiple Access with collision Avoidance)</a:t>
            </a:r>
          </a:p>
          <a:p>
            <a:r>
              <a:rPr lang="nl-BE" sz="1800" kern="0">
                <a:latin typeface="+mj-lt"/>
              </a:rPr>
              <a:t>Prioriteitsprincipe mogelijk.</a:t>
            </a:r>
          </a:p>
          <a:p>
            <a:r>
              <a:rPr lang="nl-BE" sz="1800" kern="0">
                <a:latin typeface="+mj-lt"/>
              </a:rPr>
              <a:t>Decentraal systeem, elk component is intelligent en luistert mee op het bussysteem.</a:t>
            </a:r>
          </a:p>
          <a:p>
            <a:endParaRPr lang="nl-BE" sz="1800" kern="0">
              <a:latin typeface="+mj-lt"/>
            </a:endParaRPr>
          </a:p>
          <a:p>
            <a:r>
              <a:rPr lang="nl-BE" sz="1800" kern="0">
                <a:latin typeface="+mj-lt"/>
              </a:rPr>
              <a:t>Mogelijke communicatiemedia</a:t>
            </a:r>
          </a:p>
          <a:p>
            <a:pPr lvl="1"/>
            <a:r>
              <a:rPr lang="nl-BE" sz="1800" kern="0">
                <a:latin typeface="+mj-lt"/>
              </a:rPr>
              <a:t>Twisted pair</a:t>
            </a:r>
          </a:p>
          <a:p>
            <a:pPr lvl="1"/>
            <a:r>
              <a:rPr lang="nl-BE" sz="1800" kern="0">
                <a:latin typeface="+mj-lt"/>
              </a:rPr>
              <a:t>Powerline</a:t>
            </a:r>
          </a:p>
          <a:p>
            <a:pPr lvl="1"/>
            <a:r>
              <a:rPr lang="nl-BE" sz="1800" kern="0">
                <a:latin typeface="+mj-lt"/>
              </a:rPr>
              <a:t>Radiofrequent</a:t>
            </a:r>
          </a:p>
          <a:p>
            <a:pPr lvl="1"/>
            <a:r>
              <a:rPr lang="nl-BE" sz="1800" kern="0">
                <a:latin typeface="+mj-lt"/>
              </a:rPr>
              <a:t>IP netwerk</a:t>
            </a:r>
          </a:p>
        </p:txBody>
      </p:sp>
      <p:graphicFrame>
        <p:nvGraphicFramePr>
          <p:cNvPr id="29" name="Object 4"/>
          <p:cNvGraphicFramePr>
            <a:graphicFrameLocks noChangeAspect="1"/>
          </p:cNvGraphicFramePr>
          <p:nvPr>
            <p:extLst/>
          </p:nvPr>
        </p:nvGraphicFramePr>
        <p:xfrm>
          <a:off x="8153400" y="3550569"/>
          <a:ext cx="1905000" cy="180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Drawing" r:id="rId5" imgW="1676520" imgH="1590840" progId="">
                  <p:embed/>
                </p:oleObj>
              </mc:Choice>
              <mc:Fallback>
                <p:oleObj name="Drawing" r:id="rId5" imgW="1676520" imgH="1590840" progId="">
                  <p:embed/>
                  <p:pic>
                    <p:nvPicPr>
                      <p:cNvPr id="2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3550569"/>
                        <a:ext cx="1905000" cy="180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5" descr="J:\Vorträge\02 Bilder\02 INSTABUS EIB\EIB-Kabel.gif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7"/>
          <a:stretch>
            <a:fillRect/>
          </a:stretch>
        </p:blipFill>
        <p:spPr bwMode="auto">
          <a:xfrm>
            <a:off x="7086601" y="1645569"/>
            <a:ext cx="3268663" cy="113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8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08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6"/>
          <p:cNvSpPr>
            <a:spLocks noChangeArrowheads="1"/>
          </p:cNvSpPr>
          <p:nvPr/>
        </p:nvSpPr>
        <p:spPr bwMode="auto">
          <a:xfrm>
            <a:off x="1752600" y="1981201"/>
            <a:ext cx="5562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de-DE" kern="0">
                <a:solidFill>
                  <a:sysClr val="windowText" lastClr="000000"/>
                </a:solidFill>
              </a:rPr>
              <a:t> </a:t>
            </a:r>
          </a:p>
        </p:txBody>
      </p:sp>
      <p:pic>
        <p:nvPicPr>
          <p:cNvPr id="23" name="Afbeelding 22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De KNX installatie</a:t>
            </a: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6665640" y="1474688"/>
            <a:ext cx="2330450" cy="2125662"/>
            <a:chOff x="4032" y="889"/>
            <a:chExt cx="1468" cy="1339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889"/>
              <a:ext cx="1276" cy="1339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4032" y="889"/>
              <a:ext cx="4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de-DE" sz="2400" ker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Ster</a:t>
              </a:r>
            </a:p>
          </p:txBody>
        </p:sp>
      </p:grpSp>
      <p:grpSp>
        <p:nvGrpSpPr>
          <p:cNvPr id="12" name="Group 7"/>
          <p:cNvGrpSpPr>
            <a:grpSpLocks/>
          </p:cNvGrpSpPr>
          <p:nvPr/>
        </p:nvGrpSpPr>
        <p:grpSpPr bwMode="auto">
          <a:xfrm>
            <a:off x="3687490" y="1427064"/>
            <a:ext cx="2749550" cy="1989137"/>
            <a:chOff x="2064" y="816"/>
            <a:chExt cx="1732" cy="1253"/>
          </a:xfrm>
        </p:grpSpPr>
        <p:pic>
          <p:nvPicPr>
            <p:cNvPr id="13" name="Picture 8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1177"/>
              <a:ext cx="1732" cy="89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2688" y="816"/>
              <a:ext cx="35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de-DE" sz="2400" ker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lijn</a:t>
              </a:r>
            </a:p>
          </p:txBody>
        </p:sp>
      </p:grpSp>
      <p:grpSp>
        <p:nvGrpSpPr>
          <p:cNvPr id="15" name="Group 10"/>
          <p:cNvGrpSpPr>
            <a:grpSpLocks/>
          </p:cNvGrpSpPr>
          <p:nvPr/>
        </p:nvGrpSpPr>
        <p:grpSpPr bwMode="auto">
          <a:xfrm>
            <a:off x="2855641" y="3730526"/>
            <a:ext cx="6056313" cy="2290763"/>
            <a:chOff x="1824" y="2406"/>
            <a:chExt cx="3815" cy="1443"/>
          </a:xfrm>
        </p:grpSpPr>
        <p:pic>
          <p:nvPicPr>
            <p:cNvPr id="16" name="Picture 11"/>
            <p:cNvPicPr>
              <a:picLocks noChangeAspect="1" noChangeArrowheads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2496"/>
              <a:ext cx="3815" cy="1353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 Box 12"/>
            <p:cNvSpPr txBox="1">
              <a:spLocks noChangeArrowheads="1"/>
            </p:cNvSpPr>
            <p:nvPr/>
          </p:nvSpPr>
          <p:spPr bwMode="auto">
            <a:xfrm>
              <a:off x="3456" y="2406"/>
              <a:ext cx="50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715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7145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286000" defTabSz="7620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nl-BE" kern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Boom</a:t>
              </a:r>
              <a:endParaRPr lang="nl-BE" sz="1600" kern="0">
                <a:latin typeface="Arial" pitchFamily="34" charset="0"/>
              </a:endParaRPr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2736" y="3168"/>
              <a:ext cx="14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nl-BE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2736" y="3168"/>
              <a:ext cx="9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nl-BE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2640" y="3160"/>
              <a:ext cx="288" cy="1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nl-BE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Rectangle 34"/>
          <p:cNvSpPr>
            <a:spLocks noChangeArrowheads="1"/>
          </p:cNvSpPr>
          <p:nvPr/>
        </p:nvSpPr>
        <p:spPr bwMode="auto">
          <a:xfrm>
            <a:off x="1850980" y="1019175"/>
            <a:ext cx="590120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nl-NL" u="sng" kern="0" dirty="0">
                <a:solidFill>
                  <a:sysClr val="windowText" lastClr="000000"/>
                </a:solidFill>
              </a:rPr>
              <a:t>Topologie:</a:t>
            </a:r>
            <a:endParaRPr lang="nl-NL" b="1" u="sng" kern="0" dirty="0">
              <a:solidFill>
                <a:sysClr val="windowText" lastClr="000000"/>
              </a:solidFill>
            </a:endParaRPr>
          </a:p>
        </p:txBody>
      </p:sp>
      <p:pic>
        <p:nvPicPr>
          <p:cNvPr id="22" name="Afbeelding 21"/>
          <p:cNvPicPr>
            <a:picLocks noChangeAspect="1"/>
          </p:cNvPicPr>
          <p:nvPr/>
        </p:nvPicPr>
        <p:blipFill rotWithShape="1">
          <a:blip r:embed="rId7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58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6"/>
          <p:cNvSpPr>
            <a:spLocks noChangeArrowheads="1"/>
          </p:cNvSpPr>
          <p:nvPr/>
        </p:nvSpPr>
        <p:spPr bwMode="auto">
          <a:xfrm>
            <a:off x="1752600" y="1981201"/>
            <a:ext cx="5562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de-DE" kern="0">
                <a:solidFill>
                  <a:sysClr val="windowText" lastClr="000000"/>
                </a:solidFill>
              </a:rPr>
              <a:t> </a:t>
            </a:r>
          </a:p>
        </p:txBody>
      </p:sp>
      <p:pic>
        <p:nvPicPr>
          <p:cNvPr id="23" name="Afbeelding 22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De KNX installatie</a:t>
            </a:r>
          </a:p>
        </p:txBody>
      </p:sp>
      <p:sp>
        <p:nvSpPr>
          <p:cNvPr id="21" name="Rectangle 34"/>
          <p:cNvSpPr>
            <a:spLocks noChangeArrowheads="1"/>
          </p:cNvSpPr>
          <p:nvPr/>
        </p:nvSpPr>
        <p:spPr bwMode="auto">
          <a:xfrm>
            <a:off x="1850980" y="1019175"/>
            <a:ext cx="590120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nl-NL" u="sng" kern="0" dirty="0">
                <a:solidFill>
                  <a:sysClr val="windowText" lastClr="000000"/>
                </a:solidFill>
              </a:rPr>
              <a:t>Topologie:</a:t>
            </a:r>
            <a:endParaRPr lang="nl-NL" b="1" u="sng" kern="0" dirty="0">
              <a:solidFill>
                <a:sysClr val="windowText" lastClr="000000"/>
              </a:solidFill>
            </a:endParaRPr>
          </a:p>
        </p:txBody>
      </p:sp>
      <p:pic>
        <p:nvPicPr>
          <p:cNvPr id="26" name="Picture 11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5" y="4034060"/>
            <a:ext cx="4678363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5634807" y="4086448"/>
            <a:ext cx="630238" cy="336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kern="0">
                <a:latin typeface="Arial" charset="0"/>
              </a:rPr>
              <a:t>DEV</a:t>
            </a:r>
          </a:p>
        </p:txBody>
      </p:sp>
      <p:sp>
        <p:nvSpPr>
          <p:cNvPr id="28" name="Text Box 32"/>
          <p:cNvSpPr txBox="1">
            <a:spLocks noChangeArrowheads="1"/>
          </p:cNvSpPr>
          <p:nvPr/>
        </p:nvSpPr>
        <p:spPr bwMode="auto">
          <a:xfrm>
            <a:off x="6804794" y="4086448"/>
            <a:ext cx="630238" cy="336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kern="0">
                <a:latin typeface="Arial" charset="0"/>
              </a:rPr>
              <a:t>DEV</a:t>
            </a:r>
          </a:p>
        </p:txBody>
      </p:sp>
      <p:sp>
        <p:nvSpPr>
          <p:cNvPr id="29" name="Text Box 33"/>
          <p:cNvSpPr txBox="1">
            <a:spLocks noChangeArrowheads="1"/>
          </p:cNvSpPr>
          <p:nvPr/>
        </p:nvSpPr>
        <p:spPr bwMode="auto">
          <a:xfrm>
            <a:off x="7976369" y="4065810"/>
            <a:ext cx="630238" cy="336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kern="0">
                <a:latin typeface="Arial" charset="0"/>
              </a:rPr>
              <a:t>DEV</a:t>
            </a:r>
          </a:p>
        </p:txBody>
      </p:sp>
      <p:sp>
        <p:nvSpPr>
          <p:cNvPr id="30" name="Text Box 34"/>
          <p:cNvSpPr txBox="1">
            <a:spLocks noChangeArrowheads="1"/>
          </p:cNvSpPr>
          <p:nvPr/>
        </p:nvSpPr>
        <p:spPr bwMode="auto">
          <a:xfrm>
            <a:off x="9595619" y="4065810"/>
            <a:ext cx="630238" cy="336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kern="0">
                <a:latin typeface="Arial" charset="0"/>
              </a:rPr>
              <a:t>DEV</a:t>
            </a:r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1915939" y="1988841"/>
            <a:ext cx="6124277" cy="161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/>
          <a:p>
            <a:pPr marL="190500" indent="-190500"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charset="0"/>
              </a:rPr>
              <a:t>Maximum 64 deelnemers</a:t>
            </a:r>
          </a:p>
          <a:p>
            <a:pPr marL="190500" indent="-190500"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charset="0"/>
              </a:rPr>
              <a:t>Maximale afstand tussen uiterste punten = 700m</a:t>
            </a:r>
          </a:p>
          <a:p>
            <a:pPr marL="190500" indent="-190500"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charset="0"/>
              </a:rPr>
              <a:t>Max. lengte 1000m</a:t>
            </a:r>
          </a:p>
          <a:p>
            <a:pPr marL="190500" indent="-190500"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charset="0"/>
              </a:rPr>
              <a:t>Max. afstand tussen 2 deelnemers 350m</a:t>
            </a:r>
          </a:p>
        </p:txBody>
      </p:sp>
      <p:sp>
        <p:nvSpPr>
          <p:cNvPr id="32" name="Rectangle 13"/>
          <p:cNvSpPr>
            <a:spLocks noChangeArrowheads="1"/>
          </p:cNvSpPr>
          <p:nvPr/>
        </p:nvSpPr>
        <p:spPr bwMode="auto">
          <a:xfrm>
            <a:off x="1920429" y="1512193"/>
            <a:ext cx="2514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nl-BE" b="1" kern="0">
                <a:solidFill>
                  <a:sysClr val="windowText" lastClr="000000"/>
                </a:solidFill>
                <a:latin typeface="Arial" charset="0"/>
              </a:rPr>
              <a:t>Lijn</a:t>
            </a:r>
            <a:endParaRPr lang="nl-BE" kern="0">
              <a:solidFill>
                <a:sysClr val="windowText" lastClr="000000"/>
              </a:solidFill>
              <a:latin typeface="Arial" charset="0"/>
            </a:endParaRPr>
          </a:p>
        </p:txBody>
      </p:sp>
      <p:pic>
        <p:nvPicPr>
          <p:cNvPr id="34" name="Picture 16" descr="N 2-1-2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9" r="38571" b="47095"/>
          <a:stretch/>
        </p:blipFill>
        <p:spPr bwMode="auto">
          <a:xfrm>
            <a:off x="4327699" y="3645024"/>
            <a:ext cx="915358" cy="1980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Rechte verbindingslijn 2"/>
          <p:cNvCxnSpPr/>
          <p:nvPr/>
        </p:nvCxnSpPr>
        <p:spPr bwMode="auto">
          <a:xfrm flipH="1">
            <a:off x="5117364" y="5085184"/>
            <a:ext cx="79208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1A805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6" name="Afbeelding 15"/>
          <p:cNvPicPr>
            <a:picLocks noChangeAspect="1"/>
          </p:cNvPicPr>
          <p:nvPr/>
        </p:nvPicPr>
        <p:blipFill rotWithShape="1">
          <a:blip r:embed="rId6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47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De KNX installatie</a:t>
            </a:r>
          </a:p>
        </p:txBody>
      </p:sp>
      <p:sp>
        <p:nvSpPr>
          <p:cNvPr id="17" name="Rectangle 34"/>
          <p:cNvSpPr>
            <a:spLocks noChangeArrowheads="1"/>
          </p:cNvSpPr>
          <p:nvPr/>
        </p:nvSpPr>
        <p:spPr bwMode="auto">
          <a:xfrm>
            <a:off x="1850980" y="1019175"/>
            <a:ext cx="590120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nl-NL" u="sng" kern="0" dirty="0">
                <a:solidFill>
                  <a:sysClr val="windowText" lastClr="000000"/>
                </a:solidFill>
              </a:rPr>
              <a:t>Topologie:</a:t>
            </a:r>
            <a:endParaRPr lang="nl-NL" b="1" u="sng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887538" y="1622450"/>
            <a:ext cx="5422900" cy="4614862"/>
            <a:chOff x="144" y="476"/>
            <a:chExt cx="3552" cy="3124"/>
          </a:xfrm>
        </p:grpSpPr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144" y="1248"/>
              <a:ext cx="35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kern="0">
                  <a:solidFill>
                    <a:sysClr val="windowText" lastClr="000000"/>
                  </a:solidFill>
                  <a:latin typeface="Arial" charset="0"/>
                </a:rPr>
                <a:t> </a:t>
              </a:r>
            </a:p>
          </p:txBody>
        </p:sp>
        <p:pic>
          <p:nvPicPr>
            <p:cNvPr id="20" name="Picture 13" descr="!N2-1-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476"/>
              <a:ext cx="3456" cy="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2668" y="480"/>
              <a:ext cx="1019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nl-BE" sz="1400" b="1" kern="0">
                  <a:latin typeface="Arial" charset="0"/>
                </a:rPr>
                <a:t>Hoofdlijn</a:t>
              </a:r>
            </a:p>
          </p:txBody>
        </p:sp>
      </p:grpSp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7651751" y="1565300"/>
            <a:ext cx="2803525" cy="1925638"/>
            <a:chOff x="4042" y="799"/>
            <a:chExt cx="1584" cy="1213"/>
          </a:xfrm>
        </p:grpSpPr>
        <p:sp>
          <p:nvSpPr>
            <p:cNvPr id="23" name="Rectangle 8"/>
            <p:cNvSpPr>
              <a:spLocks noChangeArrowheads="1"/>
            </p:cNvSpPr>
            <p:nvPr/>
          </p:nvSpPr>
          <p:spPr bwMode="auto">
            <a:xfrm>
              <a:off x="4042" y="1168"/>
              <a:ext cx="1584" cy="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nl-BE" kern="0" dirty="0">
                  <a:solidFill>
                    <a:sysClr val="windowText" lastClr="000000"/>
                  </a:solidFill>
                  <a:latin typeface="Arial" charset="0"/>
                </a:rPr>
                <a:t> Tot 15 lijnen te koppelen via lijnkoppelaars</a:t>
              </a:r>
            </a:p>
            <a:p>
              <a:pPr>
                <a:spcBef>
                  <a:spcPct val="50000"/>
                </a:spcBef>
              </a:pPr>
              <a:endParaRPr lang="nl-BE" kern="0" dirty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4042" y="799"/>
              <a:ext cx="158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nl-BE" b="1" kern="0" dirty="0">
                  <a:solidFill>
                    <a:sysClr val="windowText" lastClr="000000"/>
                  </a:solidFill>
                  <a:latin typeface="Arial" charset="0"/>
                </a:rPr>
                <a:t>Zone</a:t>
              </a:r>
              <a:endParaRPr lang="nl-BE" kern="0" dirty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</p:grpSp>
      <p:pic>
        <p:nvPicPr>
          <p:cNvPr id="13" name="Afbeelding 12"/>
          <p:cNvPicPr>
            <a:picLocks noChangeAspect="1"/>
          </p:cNvPicPr>
          <p:nvPr/>
        </p:nvPicPr>
        <p:blipFill rotWithShape="1">
          <a:blip r:embed="rId5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76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De KNX installatie</a:t>
            </a:r>
          </a:p>
        </p:txBody>
      </p:sp>
      <p:sp>
        <p:nvSpPr>
          <p:cNvPr id="17" name="Rectangle 34"/>
          <p:cNvSpPr>
            <a:spLocks noChangeArrowheads="1"/>
          </p:cNvSpPr>
          <p:nvPr/>
        </p:nvSpPr>
        <p:spPr bwMode="auto">
          <a:xfrm>
            <a:off x="1850980" y="1019175"/>
            <a:ext cx="590120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nl-NL" u="sng" kern="0" dirty="0">
                <a:solidFill>
                  <a:sysClr val="windowText" lastClr="000000"/>
                </a:solidFill>
              </a:rPr>
              <a:t>Topologie:</a:t>
            </a:r>
            <a:endParaRPr lang="nl-NL" b="1" u="sng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3" descr="!N2-1-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1497286"/>
            <a:ext cx="4892675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7104580" y="1717948"/>
            <a:ext cx="3456608" cy="2103254"/>
            <a:chOff x="3718" y="799"/>
            <a:chExt cx="1866" cy="1272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718" y="1093"/>
              <a:ext cx="1866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nl-BE" kern="0" dirty="0">
                  <a:solidFill>
                    <a:sysClr val="windowText" lastClr="000000"/>
                  </a:solidFill>
                  <a:latin typeface="Arial" charset="0"/>
                </a:rPr>
                <a:t> Max 15 zones te koppelen over IP of zonnekoppelaar tot 1 KNX wereld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nl-BE" kern="0" dirty="0">
                  <a:solidFill>
                    <a:sysClr val="windowText" lastClr="000000"/>
                  </a:solidFill>
                  <a:latin typeface="Arial" charset="0"/>
                </a:rPr>
                <a:t> Tot 255 KNX werelden kunnen over IP gekoppeld worden</a:t>
              </a:r>
            </a:p>
          </p:txBody>
        </p:sp>
        <p:sp>
          <p:nvSpPr>
            <p:cNvPr id="9" name="Rectangle 17"/>
            <p:cNvSpPr>
              <a:spLocks noChangeArrowheads="1"/>
            </p:cNvSpPr>
            <p:nvPr/>
          </p:nvSpPr>
          <p:spPr bwMode="auto">
            <a:xfrm>
              <a:off x="3718" y="799"/>
              <a:ext cx="172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nl-BE" b="1" kern="0" dirty="0">
                  <a:solidFill>
                    <a:sysClr val="windowText" lastClr="000000"/>
                  </a:solidFill>
                  <a:latin typeface="Arial" charset="0"/>
                </a:rPr>
                <a:t>KNX Wereld</a:t>
              </a:r>
              <a:endParaRPr lang="nl-BE" kern="0" dirty="0">
                <a:solidFill>
                  <a:sysClr val="windowText" lastClr="000000"/>
                </a:solidFill>
                <a:latin typeface="Arial" charset="0"/>
              </a:endParaRPr>
            </a:p>
          </p:txBody>
        </p:sp>
      </p:grpSp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5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89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451100" y="1457346"/>
            <a:ext cx="7162800" cy="4757737"/>
            <a:chOff x="300" y="899"/>
            <a:chExt cx="3929" cy="2820"/>
          </a:xfrm>
        </p:grpSpPr>
        <p:pic>
          <p:nvPicPr>
            <p:cNvPr id="19461" name="Picture 3" descr="Bild1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899"/>
              <a:ext cx="3929" cy="2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2" name="Rectangle 5"/>
            <p:cNvSpPr>
              <a:spLocks noChangeArrowheads="1"/>
            </p:cNvSpPr>
            <p:nvPr/>
          </p:nvSpPr>
          <p:spPr bwMode="auto">
            <a:xfrm>
              <a:off x="2689" y="920"/>
              <a:ext cx="1453" cy="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endParaRPr lang="nl-BE" sz="1600" kern="0">
                <a:solidFill>
                  <a:srgbClr val="FF0066"/>
                </a:solidFill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r>
                <a:rPr lang="nl-BE" sz="1600" kern="0">
                  <a:solidFill>
                    <a:srgbClr val="FF0066"/>
                  </a:solidFill>
                  <a:latin typeface="Arial" charset="0"/>
                </a:rPr>
                <a:t>Conventioneel </a:t>
              </a:r>
              <a:br>
                <a:rPr lang="nl-BE" sz="1600" kern="0">
                  <a:solidFill>
                    <a:srgbClr val="FF0066"/>
                  </a:solidFill>
                  <a:latin typeface="Arial" charset="0"/>
                </a:rPr>
              </a:br>
              <a:endParaRPr lang="nl-BE" sz="1600" kern="0">
                <a:solidFill>
                  <a:srgbClr val="FF0066"/>
                </a:solidFill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endParaRPr lang="nl-BE" sz="1600" kern="0">
                <a:solidFill>
                  <a:srgbClr val="FF0066"/>
                </a:solidFill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endParaRPr lang="nl-BE" sz="1600" kern="0">
                <a:solidFill>
                  <a:srgbClr val="FF0066"/>
                </a:solidFill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endParaRPr lang="nl-BE" sz="1600" kern="0">
                <a:solidFill>
                  <a:srgbClr val="FF0066"/>
                </a:solidFill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r>
                <a:rPr lang="nl-BE" sz="1600" kern="0">
                  <a:solidFill>
                    <a:srgbClr val="009900"/>
                  </a:solidFill>
                  <a:latin typeface="Arial" charset="0"/>
                </a:rPr>
                <a:t>KNX</a:t>
              </a:r>
            </a:p>
          </p:txBody>
        </p:sp>
      </p:grpSp>
      <p:pic>
        <p:nvPicPr>
          <p:cNvPr id="7" name="Afbeelding 6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Investeringskost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5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6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6477000" y="4572001"/>
            <a:ext cx="266700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endParaRPr lang="fr-FR" sz="2400" kern="0">
              <a:solidFill>
                <a:sysClr val="windowText" lastClr="000000"/>
              </a:solidFill>
            </a:endParaRPr>
          </a:p>
        </p:txBody>
      </p:sp>
      <p:sp>
        <p:nvSpPr>
          <p:cNvPr id="20484" name="Rectangle 6"/>
          <p:cNvSpPr>
            <a:spLocks noChangeArrowheads="1"/>
          </p:cNvSpPr>
          <p:nvPr/>
        </p:nvSpPr>
        <p:spPr bwMode="auto">
          <a:xfrm>
            <a:off x="1752600" y="1981201"/>
            <a:ext cx="5562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de-DE" kern="0">
                <a:solidFill>
                  <a:sysClr val="windowText" lastClr="000000"/>
                </a:solidFill>
              </a:rPr>
              <a:t> </a:t>
            </a:r>
          </a:p>
        </p:txBody>
      </p:sp>
      <p:pic>
        <p:nvPicPr>
          <p:cNvPr id="20485" name="Picture 12" descr="N Architfolien Inves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1577976"/>
            <a:ext cx="6858000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2238375" y="1628775"/>
            <a:ext cx="914400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nl-BE" kern="0">
                <a:solidFill>
                  <a:sysClr val="windowText" lastClr="000000"/>
                </a:solidFill>
                <a:latin typeface="+mj-lt"/>
              </a:rPr>
              <a:t>KNX</a:t>
            </a:r>
            <a:br>
              <a:rPr lang="nl-BE" kern="0">
                <a:solidFill>
                  <a:sysClr val="windowText" lastClr="000000"/>
                </a:solidFill>
                <a:latin typeface="+mj-lt"/>
              </a:rPr>
            </a:br>
            <a:r>
              <a:rPr lang="nl-BE" kern="0">
                <a:solidFill>
                  <a:sysClr val="windowText" lastClr="000000"/>
                </a:solidFill>
                <a:latin typeface="+mj-lt"/>
              </a:rPr>
              <a:t>conv.</a:t>
            </a:r>
          </a:p>
        </p:txBody>
      </p:sp>
      <p:sp>
        <p:nvSpPr>
          <p:cNvPr id="20487" name="Line 15"/>
          <p:cNvSpPr>
            <a:spLocks noChangeShapeType="1"/>
          </p:cNvSpPr>
          <p:nvPr/>
        </p:nvSpPr>
        <p:spPr bwMode="auto">
          <a:xfrm>
            <a:off x="2362200" y="1962150"/>
            <a:ext cx="6096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20488" name="Text Box 16"/>
          <p:cNvSpPr txBox="1">
            <a:spLocks noChangeArrowheads="1"/>
          </p:cNvSpPr>
          <p:nvPr/>
        </p:nvSpPr>
        <p:spPr bwMode="auto">
          <a:xfrm>
            <a:off x="3114675" y="2028825"/>
            <a:ext cx="1130300" cy="4000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nl-BE" sz="1000" kern="0" dirty="0">
                <a:solidFill>
                  <a:sysClr val="windowText" lastClr="000000"/>
                </a:solidFill>
                <a:latin typeface="+mj-lt"/>
              </a:rPr>
              <a:t>AAN / UIT individueel</a:t>
            </a:r>
          </a:p>
        </p:txBody>
      </p:sp>
      <p:sp>
        <p:nvSpPr>
          <p:cNvPr id="20489" name="Text Box 17"/>
          <p:cNvSpPr txBox="1">
            <a:spLocks noChangeArrowheads="1"/>
          </p:cNvSpPr>
          <p:nvPr/>
        </p:nvSpPr>
        <p:spPr bwMode="auto">
          <a:xfrm>
            <a:off x="4292600" y="2771775"/>
            <a:ext cx="1016000" cy="4000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nl-BE" sz="1000" kern="0" dirty="0">
                <a:solidFill>
                  <a:sysClr val="windowText" lastClr="000000"/>
                </a:solidFill>
                <a:latin typeface="+mj-lt"/>
              </a:rPr>
              <a:t>+ centrale bediening</a:t>
            </a:r>
          </a:p>
        </p:txBody>
      </p:sp>
      <p:sp>
        <p:nvSpPr>
          <p:cNvPr id="20490" name="Text Box 18"/>
          <p:cNvSpPr txBox="1">
            <a:spLocks noChangeArrowheads="1"/>
          </p:cNvSpPr>
          <p:nvPr/>
        </p:nvSpPr>
        <p:spPr bwMode="auto">
          <a:xfrm>
            <a:off x="5257800" y="3000375"/>
            <a:ext cx="1447800" cy="4778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nl-BE" sz="1000" kern="0" dirty="0">
                <a:solidFill>
                  <a:sysClr val="windowText" lastClr="000000"/>
                </a:solidFill>
                <a:latin typeface="+mj-lt"/>
              </a:rPr>
              <a:t>+ Tijdsfuncties</a:t>
            </a:r>
          </a:p>
          <a:p>
            <a:pPr algn="ctr">
              <a:spcBef>
                <a:spcPct val="50000"/>
              </a:spcBef>
              <a:defRPr/>
            </a:pPr>
            <a:r>
              <a:rPr lang="nl-BE" sz="1000" kern="0" dirty="0">
                <a:solidFill>
                  <a:sysClr val="windowText" lastClr="000000"/>
                </a:solidFill>
                <a:latin typeface="+mj-lt"/>
              </a:rPr>
              <a:t>+ Dimmen</a:t>
            </a:r>
          </a:p>
        </p:txBody>
      </p:sp>
      <p:sp>
        <p:nvSpPr>
          <p:cNvPr id="20491" name="Text Box 19"/>
          <p:cNvSpPr txBox="1">
            <a:spLocks noChangeArrowheads="1"/>
          </p:cNvSpPr>
          <p:nvPr/>
        </p:nvSpPr>
        <p:spPr bwMode="auto">
          <a:xfrm>
            <a:off x="6350000" y="3230564"/>
            <a:ext cx="1447800" cy="4778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nl-BE" sz="1000" kern="0" dirty="0">
                <a:solidFill>
                  <a:sysClr val="windowText" lastClr="000000"/>
                </a:solidFill>
                <a:latin typeface="+mj-lt"/>
              </a:rPr>
              <a:t>+ Zonweringen</a:t>
            </a:r>
          </a:p>
          <a:p>
            <a:pPr algn="ctr">
              <a:spcBef>
                <a:spcPct val="50000"/>
              </a:spcBef>
              <a:defRPr/>
            </a:pPr>
            <a:r>
              <a:rPr lang="nl-BE" sz="1000" kern="0" dirty="0">
                <a:solidFill>
                  <a:sysClr val="windowText" lastClr="000000"/>
                </a:solidFill>
                <a:latin typeface="+mj-lt"/>
              </a:rPr>
              <a:t>+ Scènes</a:t>
            </a:r>
          </a:p>
        </p:txBody>
      </p:sp>
      <p:sp>
        <p:nvSpPr>
          <p:cNvPr id="20492" name="Text Box 20"/>
          <p:cNvSpPr txBox="1">
            <a:spLocks noChangeArrowheads="1"/>
          </p:cNvSpPr>
          <p:nvPr/>
        </p:nvSpPr>
        <p:spPr bwMode="auto">
          <a:xfrm>
            <a:off x="7531100" y="3609975"/>
            <a:ext cx="1447800" cy="4000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nl-BE" sz="1000" kern="0" dirty="0">
                <a:solidFill>
                  <a:sysClr val="windowText" lastClr="000000"/>
                </a:solidFill>
                <a:latin typeface="+mj-lt"/>
              </a:rPr>
              <a:t>+ Verwarming en koeling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7772400" y="5334000"/>
            <a:ext cx="1790700" cy="369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kern="0">
                <a:solidFill>
                  <a:sysClr val="windowText" lastClr="000000"/>
                </a:solidFill>
                <a:latin typeface="+mj-lt"/>
              </a:rPr>
              <a:t>Functies</a:t>
            </a:r>
          </a:p>
        </p:txBody>
      </p:sp>
      <p:cxnSp>
        <p:nvCxnSpPr>
          <p:cNvPr id="20495" name="Rechte verbindingslijn 30"/>
          <p:cNvCxnSpPr>
            <a:cxnSpLocks noChangeShapeType="1"/>
          </p:cNvCxnSpPr>
          <p:nvPr/>
        </p:nvCxnSpPr>
        <p:spPr bwMode="auto">
          <a:xfrm>
            <a:off x="3117851" y="1949450"/>
            <a:ext cx="9525" cy="330200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6" name="Rechte verbindingslijn 32"/>
          <p:cNvCxnSpPr>
            <a:cxnSpLocks noChangeShapeType="1"/>
          </p:cNvCxnSpPr>
          <p:nvPr/>
        </p:nvCxnSpPr>
        <p:spPr bwMode="auto">
          <a:xfrm>
            <a:off x="3117850" y="5251450"/>
            <a:ext cx="5689600" cy="1588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Rechte verbindingslijn 34"/>
          <p:cNvCxnSpPr/>
          <p:nvPr/>
        </p:nvCxnSpPr>
        <p:spPr bwMode="auto">
          <a:xfrm>
            <a:off x="3117850" y="2582864"/>
            <a:ext cx="5689600" cy="1587"/>
          </a:xfrm>
          <a:prstGeom prst="line">
            <a:avLst/>
          </a:prstGeom>
          <a:ln>
            <a:solidFill>
              <a:srgbClr val="FF0000"/>
            </a:solidFill>
            <a:headEnd type="none" w="sm" len="sm"/>
            <a:tailEnd type="none" w="sm" len="sm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6" name="Tekstvak 35"/>
          <p:cNvSpPr txBox="1"/>
          <p:nvPr/>
        </p:nvSpPr>
        <p:spPr>
          <a:xfrm>
            <a:off x="3117850" y="1606550"/>
            <a:ext cx="1111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fr-BE" kern="0" dirty="0">
                <a:solidFill>
                  <a:sysClr val="windowText" lastClr="000000"/>
                </a:solidFill>
                <a:latin typeface="+mj-lt"/>
              </a:rPr>
              <a:t>1,3</a:t>
            </a:r>
            <a:endParaRPr lang="nl-BE" kern="0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37" name="Tekstvak 36"/>
          <p:cNvSpPr txBox="1"/>
          <p:nvPr/>
        </p:nvSpPr>
        <p:spPr>
          <a:xfrm>
            <a:off x="4229100" y="2273300"/>
            <a:ext cx="1111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fr-BE" kern="0" dirty="0">
                <a:solidFill>
                  <a:sysClr val="windowText" lastClr="000000"/>
                </a:solidFill>
                <a:latin typeface="+mj-lt"/>
              </a:rPr>
              <a:t>0,95</a:t>
            </a:r>
            <a:endParaRPr lang="nl-BE" kern="0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38" name="Tekstvak 37"/>
          <p:cNvSpPr txBox="1"/>
          <p:nvPr/>
        </p:nvSpPr>
        <p:spPr>
          <a:xfrm>
            <a:off x="5384800" y="2584450"/>
            <a:ext cx="11557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fr-BE" kern="0" dirty="0">
                <a:solidFill>
                  <a:sysClr val="windowText" lastClr="000000"/>
                </a:solidFill>
                <a:latin typeface="+mj-lt"/>
              </a:rPr>
              <a:t>0,9</a:t>
            </a:r>
            <a:endParaRPr lang="nl-BE" kern="0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39" name="Tekstvak 38"/>
          <p:cNvSpPr txBox="1"/>
          <p:nvPr/>
        </p:nvSpPr>
        <p:spPr>
          <a:xfrm>
            <a:off x="6540500" y="2806700"/>
            <a:ext cx="11557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fr-BE" kern="0" dirty="0">
                <a:solidFill>
                  <a:sysClr val="windowText" lastClr="000000"/>
                </a:solidFill>
                <a:latin typeface="+mj-lt"/>
              </a:rPr>
              <a:t>0,85</a:t>
            </a:r>
            <a:endParaRPr lang="nl-BE" kern="0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40" name="Tekstvak 39"/>
          <p:cNvSpPr txBox="1"/>
          <p:nvPr/>
        </p:nvSpPr>
        <p:spPr>
          <a:xfrm>
            <a:off x="7696200" y="3251200"/>
            <a:ext cx="11112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fr-BE" kern="0" dirty="0">
                <a:solidFill>
                  <a:sysClr val="windowText" lastClr="000000"/>
                </a:solidFill>
                <a:latin typeface="+mj-lt"/>
              </a:rPr>
              <a:t>0,75</a:t>
            </a:r>
            <a:endParaRPr lang="nl-BE" kern="0" dirty="0">
              <a:solidFill>
                <a:sysClr val="windowText" lastClr="000000"/>
              </a:solidFill>
              <a:latin typeface="+mj-lt"/>
            </a:endParaRPr>
          </a:p>
        </p:txBody>
      </p:sp>
      <p:pic>
        <p:nvPicPr>
          <p:cNvPr id="23" name="Afbeelding 22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  <p:pic>
        <p:nvPicPr>
          <p:cNvPr id="27" name="Afbeelding 26"/>
          <p:cNvPicPr>
            <a:picLocks noChangeAspect="1"/>
          </p:cNvPicPr>
          <p:nvPr/>
        </p:nvPicPr>
        <p:blipFill rotWithShape="1">
          <a:blip r:embed="rId5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Investeringskost</a:t>
            </a:r>
          </a:p>
        </p:txBody>
      </p:sp>
    </p:spTree>
    <p:extLst>
      <p:ext uri="{BB962C8B-B14F-4D97-AF65-F5344CB8AC3E}">
        <p14:creationId xmlns:p14="http://schemas.microsoft.com/office/powerpoint/2010/main" val="1719576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196" name="Picture 4" descr="http://www.spondylitis.be/uploads/images/figuren/Enquete_iStock_000006125496XSmall.jpg"/>
          <p:cNvPicPr>
            <a:picLocks noChangeAspect="1" noChangeArrowheads="1"/>
          </p:cNvPicPr>
          <p:nvPr/>
        </p:nvPicPr>
        <p:blipFill>
          <a:blip r:embed="rId2" cstate="print">
            <a:lum bright="39000"/>
          </a:blip>
          <a:srcRect/>
          <a:stretch>
            <a:fillRect/>
          </a:stretch>
        </p:blipFill>
        <p:spPr bwMode="auto">
          <a:xfrm>
            <a:off x="3259692" y="4729624"/>
            <a:ext cx="5550952" cy="1496873"/>
          </a:xfrm>
          <a:prstGeom prst="rect">
            <a:avLst/>
          </a:prstGeom>
          <a:noFill/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970278" y="857233"/>
            <a:ext cx="8697722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nl-BE" kern="0" dirty="0">
              <a:solidFill>
                <a:sysClr val="windowText" lastClr="000000"/>
              </a:solidFill>
            </a:endParaRPr>
          </a:p>
          <a:p>
            <a:pPr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</a:rPr>
              <a:t> Internationaal onderzoek door Duitse </a:t>
            </a:r>
            <a:r>
              <a:rPr lang="nl-BE" kern="0" dirty="0" err="1">
                <a:solidFill>
                  <a:sysClr val="windowText" lastClr="000000"/>
                </a:solidFill>
              </a:rPr>
              <a:t>South</a:t>
            </a:r>
            <a:r>
              <a:rPr lang="nl-BE" kern="0" dirty="0">
                <a:solidFill>
                  <a:sysClr val="windowText" lastClr="000000"/>
                </a:solidFill>
              </a:rPr>
              <a:t> </a:t>
            </a:r>
            <a:r>
              <a:rPr lang="nl-BE" kern="0" dirty="0" err="1">
                <a:solidFill>
                  <a:sysClr val="windowText" lastClr="000000"/>
                </a:solidFill>
              </a:rPr>
              <a:t>Westphalia</a:t>
            </a:r>
            <a:r>
              <a:rPr lang="nl-BE" kern="0" dirty="0">
                <a:solidFill>
                  <a:sysClr val="windowText" lastClr="000000"/>
                </a:solidFill>
              </a:rPr>
              <a:t> </a:t>
            </a:r>
          </a:p>
          <a:p>
            <a:r>
              <a:rPr lang="nl-BE" kern="0" dirty="0">
                <a:solidFill>
                  <a:sysClr val="windowText" lastClr="000000"/>
                </a:solidFill>
              </a:rPr>
              <a:t>  </a:t>
            </a:r>
            <a:r>
              <a:rPr lang="nl-BE" kern="0" dirty="0" err="1">
                <a:solidFill>
                  <a:sysClr val="windowText" lastClr="000000"/>
                </a:solidFill>
              </a:rPr>
              <a:t>University</a:t>
            </a:r>
            <a:r>
              <a:rPr lang="nl-BE" kern="0" dirty="0">
                <a:solidFill>
                  <a:sysClr val="windowText" lastClr="000000"/>
                </a:solidFill>
              </a:rPr>
              <a:t> of </a:t>
            </a:r>
            <a:r>
              <a:rPr lang="nl-BE" kern="0" dirty="0" err="1">
                <a:solidFill>
                  <a:sysClr val="windowText" lastClr="000000"/>
                </a:solidFill>
              </a:rPr>
              <a:t>Applied</a:t>
            </a:r>
            <a:r>
              <a:rPr lang="nl-BE" kern="0" dirty="0">
                <a:solidFill>
                  <a:sysClr val="windowText" lastClr="000000"/>
                </a:solidFill>
              </a:rPr>
              <a:t> Sciences</a:t>
            </a:r>
          </a:p>
          <a:p>
            <a:pPr>
              <a:buFontTx/>
              <a:buChar char="•"/>
            </a:pPr>
            <a:endParaRPr lang="nl-BE" kern="0" dirty="0">
              <a:solidFill>
                <a:sysClr val="windowText" lastClr="000000"/>
              </a:solidFill>
            </a:endParaRPr>
          </a:p>
          <a:p>
            <a:pPr>
              <a:buFontTx/>
              <a:buChar char="•"/>
            </a:pPr>
            <a:r>
              <a:rPr lang="fr-BE" kern="0" dirty="0">
                <a:solidFill>
                  <a:sysClr val="windowText" lastClr="000000"/>
                </a:solidFill>
              </a:rPr>
              <a:t> </a:t>
            </a:r>
            <a:r>
              <a:rPr lang="fr-BE" kern="0" dirty="0" err="1">
                <a:solidFill>
                  <a:sysClr val="windowText" lastClr="000000"/>
                </a:solidFill>
              </a:rPr>
              <a:t>Ondervraagden</a:t>
            </a:r>
            <a:r>
              <a:rPr lang="fr-BE" kern="0" dirty="0">
                <a:solidFill>
                  <a:sysClr val="windowText" lastClr="000000"/>
                </a:solidFill>
              </a:rPr>
              <a:t> </a:t>
            </a:r>
            <a:r>
              <a:rPr lang="fr-BE" kern="0" dirty="0" err="1">
                <a:solidFill>
                  <a:sysClr val="windowText" lastClr="000000"/>
                </a:solidFill>
              </a:rPr>
              <a:t>zijn</a:t>
            </a:r>
            <a:r>
              <a:rPr lang="fr-BE" kern="0" dirty="0">
                <a:solidFill>
                  <a:sysClr val="windowText" lastClr="000000"/>
                </a:solidFill>
              </a:rPr>
              <a:t> </a:t>
            </a:r>
            <a:r>
              <a:rPr lang="fr-BE" kern="0" dirty="0" err="1">
                <a:solidFill>
                  <a:sysClr val="windowText" lastClr="000000"/>
                </a:solidFill>
              </a:rPr>
              <a:t>bezoekers</a:t>
            </a:r>
            <a:r>
              <a:rPr lang="fr-BE" kern="0" dirty="0">
                <a:solidFill>
                  <a:sysClr val="windowText" lastClr="000000"/>
                </a:solidFill>
              </a:rPr>
              <a:t> van de Light + Building beurs in Frankfurt</a:t>
            </a:r>
          </a:p>
          <a:p>
            <a:pPr>
              <a:buFontTx/>
              <a:buChar char="•"/>
            </a:pPr>
            <a:endParaRPr lang="fr-BE" kern="0" dirty="0">
              <a:solidFill>
                <a:sysClr val="windowText" lastClr="000000"/>
              </a:solidFill>
            </a:endParaRPr>
          </a:p>
          <a:p>
            <a:pPr>
              <a:buFontTx/>
              <a:buChar char="•"/>
            </a:pPr>
            <a:r>
              <a:rPr lang="fr-BE" kern="0" dirty="0">
                <a:solidFill>
                  <a:sysClr val="windowText" lastClr="000000"/>
                </a:solidFill>
              </a:rPr>
              <a:t> </a:t>
            </a:r>
            <a:r>
              <a:rPr lang="fr-BE" kern="0" dirty="0" err="1">
                <a:solidFill>
                  <a:sysClr val="windowText" lastClr="000000"/>
                </a:solidFill>
              </a:rPr>
              <a:t>Zowel</a:t>
            </a:r>
            <a:r>
              <a:rPr lang="fr-BE" kern="0" dirty="0">
                <a:solidFill>
                  <a:sysClr val="windowText" lastClr="000000"/>
                </a:solidFill>
              </a:rPr>
              <a:t> installateurs </a:t>
            </a:r>
            <a:r>
              <a:rPr lang="fr-BE" kern="0" dirty="0" err="1">
                <a:solidFill>
                  <a:sysClr val="windowText" lastClr="000000"/>
                </a:solidFill>
              </a:rPr>
              <a:t>als</a:t>
            </a:r>
            <a:r>
              <a:rPr lang="fr-BE" kern="0" dirty="0">
                <a:solidFill>
                  <a:sysClr val="windowText" lastClr="000000"/>
                </a:solidFill>
              </a:rPr>
              <a:t> </a:t>
            </a:r>
            <a:r>
              <a:rPr lang="fr-BE" kern="0" dirty="0" err="1">
                <a:solidFill>
                  <a:sysClr val="windowText" lastClr="000000"/>
                </a:solidFill>
              </a:rPr>
              <a:t>opdrachtgevers</a:t>
            </a:r>
            <a:r>
              <a:rPr lang="fr-BE" kern="0" dirty="0">
                <a:solidFill>
                  <a:sysClr val="windowText" lastClr="000000"/>
                </a:solidFill>
              </a:rPr>
              <a:t> </a:t>
            </a:r>
            <a:r>
              <a:rPr lang="fr-BE" kern="0" dirty="0" err="1">
                <a:solidFill>
                  <a:sysClr val="windowText" lastClr="000000"/>
                </a:solidFill>
              </a:rPr>
              <a:t>werden</a:t>
            </a:r>
            <a:r>
              <a:rPr lang="fr-BE" kern="0" dirty="0">
                <a:solidFill>
                  <a:sysClr val="windowText" lastClr="000000"/>
                </a:solidFill>
              </a:rPr>
              <a:t> </a:t>
            </a:r>
            <a:r>
              <a:rPr lang="fr-BE" kern="0" dirty="0" err="1">
                <a:solidFill>
                  <a:sysClr val="windowText" lastClr="000000"/>
                </a:solidFill>
              </a:rPr>
              <a:t>ondervraagd</a:t>
            </a:r>
            <a:endParaRPr lang="fr-BE" kern="0" dirty="0">
              <a:solidFill>
                <a:sysClr val="windowText" lastClr="000000"/>
              </a:solidFill>
            </a:endParaRPr>
          </a:p>
          <a:p>
            <a:pPr>
              <a:buFontTx/>
              <a:buChar char="•"/>
            </a:pPr>
            <a:endParaRPr lang="fr-BE" kern="0" dirty="0">
              <a:solidFill>
                <a:sysClr val="windowText" lastClr="000000"/>
              </a:solidFill>
            </a:endParaRPr>
          </a:p>
          <a:p>
            <a:pPr>
              <a:buFontTx/>
              <a:buChar char="•"/>
            </a:pPr>
            <a:r>
              <a:rPr lang="fr-BE" kern="0" dirty="0">
                <a:solidFill>
                  <a:sysClr val="windowText" lastClr="000000"/>
                </a:solidFill>
              </a:rPr>
              <a:t> </a:t>
            </a:r>
            <a:r>
              <a:rPr lang="fr-BE" kern="0" dirty="0" err="1">
                <a:solidFill>
                  <a:sysClr val="windowText" lastClr="000000"/>
                </a:solidFill>
              </a:rPr>
              <a:t>Vergelijking</a:t>
            </a:r>
            <a:r>
              <a:rPr lang="fr-BE" kern="0" dirty="0">
                <a:solidFill>
                  <a:sysClr val="windowText" lastClr="000000"/>
                </a:solidFill>
              </a:rPr>
              <a:t> </a:t>
            </a:r>
            <a:r>
              <a:rPr lang="fr-BE" kern="0" dirty="0" err="1">
                <a:solidFill>
                  <a:sysClr val="windowText" lastClr="000000"/>
                </a:solidFill>
              </a:rPr>
              <a:t>tussen</a:t>
            </a:r>
            <a:r>
              <a:rPr lang="fr-BE" kern="0" dirty="0">
                <a:solidFill>
                  <a:sysClr val="windowText" lastClr="000000"/>
                </a:solidFill>
              </a:rPr>
              <a:t> de </a:t>
            </a:r>
            <a:r>
              <a:rPr lang="fr-BE" kern="0" dirty="0" err="1">
                <a:solidFill>
                  <a:sysClr val="windowText" lastClr="000000"/>
                </a:solidFill>
              </a:rPr>
              <a:t>edities</a:t>
            </a:r>
            <a:r>
              <a:rPr lang="fr-BE" kern="0" dirty="0">
                <a:solidFill>
                  <a:sysClr val="windowText" lastClr="000000"/>
                </a:solidFill>
              </a:rPr>
              <a:t> 2005, 2008 en 2010</a:t>
            </a:r>
          </a:p>
          <a:p>
            <a:pPr>
              <a:buFontTx/>
              <a:buChar char="•"/>
            </a:pPr>
            <a:endParaRPr lang="fr-BE" kern="0" dirty="0">
              <a:solidFill>
                <a:sysClr val="windowText" lastClr="000000"/>
              </a:solidFill>
            </a:endParaRPr>
          </a:p>
          <a:p>
            <a:r>
              <a:rPr lang="fr-BE" kern="0" dirty="0">
                <a:solidFill>
                  <a:sysClr val="windowText" lastClr="000000"/>
                </a:solidFill>
              </a:rPr>
              <a:t>-&gt; </a:t>
            </a:r>
            <a:r>
              <a:rPr lang="fr-BE" kern="0" dirty="0" err="1">
                <a:solidFill>
                  <a:sysClr val="windowText" lastClr="000000"/>
                </a:solidFill>
              </a:rPr>
              <a:t>Duidelijk</a:t>
            </a:r>
            <a:r>
              <a:rPr lang="fr-BE" kern="0" dirty="0">
                <a:solidFill>
                  <a:sysClr val="windowText" lastClr="000000"/>
                </a:solidFill>
              </a:rPr>
              <a:t> </a:t>
            </a:r>
            <a:r>
              <a:rPr lang="fr-BE" kern="0" dirty="0" err="1">
                <a:solidFill>
                  <a:sysClr val="windowText" lastClr="000000"/>
                </a:solidFill>
              </a:rPr>
              <a:t>beeld</a:t>
            </a:r>
            <a:r>
              <a:rPr lang="fr-BE" kern="0" dirty="0">
                <a:solidFill>
                  <a:sysClr val="windowText" lastClr="000000"/>
                </a:solidFill>
              </a:rPr>
              <a:t> van </a:t>
            </a:r>
            <a:r>
              <a:rPr lang="fr-BE" kern="0" dirty="0" err="1">
                <a:solidFill>
                  <a:sysClr val="windowText" lastClr="000000"/>
                </a:solidFill>
              </a:rPr>
              <a:t>groei</a:t>
            </a:r>
            <a:r>
              <a:rPr lang="fr-BE" kern="0" dirty="0">
                <a:solidFill>
                  <a:sysClr val="windowText" lastClr="000000"/>
                </a:solidFill>
              </a:rPr>
              <a:t> en </a:t>
            </a:r>
            <a:r>
              <a:rPr lang="fr-BE" kern="0" dirty="0" err="1">
                <a:solidFill>
                  <a:sysClr val="windowText" lastClr="000000"/>
                </a:solidFill>
              </a:rPr>
              <a:t>populariteit</a:t>
            </a:r>
            <a:r>
              <a:rPr lang="fr-BE" kern="0" dirty="0">
                <a:solidFill>
                  <a:sysClr val="windowText" lastClr="000000"/>
                </a:solidFill>
              </a:rPr>
              <a:t> van </a:t>
            </a:r>
            <a:r>
              <a:rPr lang="fr-BE" kern="0" dirty="0" err="1">
                <a:solidFill>
                  <a:sysClr val="windowText" lastClr="000000"/>
                </a:solidFill>
              </a:rPr>
              <a:t>woning</a:t>
            </a:r>
            <a:r>
              <a:rPr lang="fr-BE" kern="0" dirty="0">
                <a:solidFill>
                  <a:sysClr val="windowText" lastClr="000000"/>
                </a:solidFill>
              </a:rPr>
              <a:t>- en </a:t>
            </a:r>
            <a:r>
              <a:rPr lang="fr-BE" kern="0" dirty="0" err="1">
                <a:solidFill>
                  <a:sysClr val="windowText" lastClr="000000"/>
                </a:solidFill>
              </a:rPr>
              <a:t>gebouwautomatisering</a:t>
            </a:r>
            <a:r>
              <a:rPr lang="fr-BE" kern="0" dirty="0">
                <a:solidFill>
                  <a:sysClr val="windowText" lastClr="000000"/>
                </a:solidFill>
              </a:rPr>
              <a:t>  </a:t>
            </a:r>
          </a:p>
          <a:p>
            <a:r>
              <a:rPr lang="fr-BE" kern="0" dirty="0">
                <a:solidFill>
                  <a:sysClr val="windowText" lastClr="000000"/>
                </a:solidFill>
              </a:rPr>
              <a:t>en de </a:t>
            </a:r>
            <a:r>
              <a:rPr lang="fr-BE" kern="0" dirty="0" err="1">
                <a:solidFill>
                  <a:sysClr val="windowText" lastClr="000000"/>
                </a:solidFill>
              </a:rPr>
              <a:t>gebruikte</a:t>
            </a:r>
            <a:r>
              <a:rPr lang="fr-BE" kern="0" dirty="0">
                <a:solidFill>
                  <a:sysClr val="windowText" lastClr="000000"/>
                </a:solidFill>
              </a:rPr>
              <a:t> </a:t>
            </a:r>
            <a:r>
              <a:rPr lang="fr-BE" kern="0" dirty="0" err="1">
                <a:solidFill>
                  <a:sysClr val="windowText" lastClr="000000"/>
                </a:solidFill>
              </a:rPr>
              <a:t>bussystemen</a:t>
            </a:r>
            <a:r>
              <a:rPr lang="fr-BE" kern="0" dirty="0">
                <a:solidFill>
                  <a:sysClr val="windowText" lastClr="000000"/>
                </a:solidFill>
              </a:rPr>
              <a:t>. </a:t>
            </a:r>
          </a:p>
          <a:p>
            <a:endParaRPr lang="fr-BE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Marktaandeel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5823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60" y="1392510"/>
            <a:ext cx="4786346" cy="4536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kstvak 8"/>
          <p:cNvSpPr txBox="1"/>
          <p:nvPr/>
        </p:nvSpPr>
        <p:spPr bwMode="auto">
          <a:xfrm>
            <a:off x="1903403" y="1535385"/>
            <a:ext cx="2098651" cy="63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177800" indent="-177800" algn="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Technologie met een</a:t>
            </a:r>
          </a:p>
          <a:p>
            <a:pPr marL="177800" indent="-177800" algn="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grote toekomst</a:t>
            </a:r>
          </a:p>
        </p:txBody>
      </p:sp>
      <p:sp>
        <p:nvSpPr>
          <p:cNvPr id="10" name="Tekstvak 9"/>
          <p:cNvSpPr txBox="1"/>
          <p:nvPr/>
        </p:nvSpPr>
        <p:spPr bwMode="auto">
          <a:xfrm>
            <a:off x="2217527" y="2464079"/>
            <a:ext cx="1784527" cy="63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177800" indent="-177800" algn="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Interessant, maar</a:t>
            </a:r>
          </a:p>
          <a:p>
            <a:pPr marL="177800" indent="-177800" algn="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geen vraag naar</a:t>
            </a:r>
          </a:p>
        </p:txBody>
      </p:sp>
      <p:sp>
        <p:nvSpPr>
          <p:cNvPr id="11" name="Tekstvak 10"/>
          <p:cNvSpPr txBox="1"/>
          <p:nvPr/>
        </p:nvSpPr>
        <p:spPr bwMode="auto">
          <a:xfrm>
            <a:off x="2217527" y="3464211"/>
            <a:ext cx="1784527" cy="63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177800" indent="-177800" algn="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Interessant, maar</a:t>
            </a:r>
          </a:p>
          <a:p>
            <a:pPr marL="177800" indent="-177800" algn="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te ingewikkeld</a:t>
            </a:r>
          </a:p>
        </p:txBody>
      </p:sp>
      <p:sp>
        <p:nvSpPr>
          <p:cNvPr id="12" name="Tekstvak 11"/>
          <p:cNvSpPr txBox="1"/>
          <p:nvPr/>
        </p:nvSpPr>
        <p:spPr bwMode="auto">
          <a:xfrm>
            <a:off x="2211179" y="4697293"/>
            <a:ext cx="17908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177800" indent="-177800" algn="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Onzinnige gadget</a:t>
            </a:r>
          </a:p>
        </p:txBody>
      </p:sp>
      <p:sp>
        <p:nvSpPr>
          <p:cNvPr id="13" name="Tekstvak 12"/>
          <p:cNvSpPr txBox="1"/>
          <p:nvPr/>
        </p:nvSpPr>
        <p:spPr bwMode="auto">
          <a:xfrm>
            <a:off x="6596067" y="1411145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fr-BE" sz="1600" kern="0" dirty="0">
                <a:solidFill>
                  <a:sysClr val="windowText" lastClr="000000"/>
                </a:solidFill>
                <a:latin typeface="Arial"/>
                <a:ea typeface="ＭＳ Ｐゴシック"/>
              </a:rPr>
              <a:t>47,3 %</a:t>
            </a:r>
            <a:endParaRPr lang="nl-BE" sz="1600" kern="0" dirty="0">
              <a:solidFill>
                <a:sysClr val="windowText" lastClr="000000"/>
              </a:solidFill>
              <a:latin typeface="Arial"/>
              <a:ea typeface="ＭＳ Ｐゴシック"/>
            </a:endParaRPr>
          </a:p>
        </p:txBody>
      </p:sp>
      <p:sp>
        <p:nvSpPr>
          <p:cNvPr id="14" name="Tekstvak 13"/>
          <p:cNvSpPr txBox="1"/>
          <p:nvPr/>
        </p:nvSpPr>
        <p:spPr bwMode="auto">
          <a:xfrm>
            <a:off x="8310579" y="1696897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fr-BE" sz="1600" kern="0" dirty="0">
                <a:solidFill>
                  <a:sysClr val="windowText" lastClr="000000"/>
                </a:solidFill>
                <a:latin typeface="Arial"/>
                <a:ea typeface="ＭＳ Ｐゴシック"/>
              </a:rPr>
              <a:t>81,6%</a:t>
            </a:r>
            <a:endParaRPr lang="nl-BE" sz="1600" kern="0" dirty="0">
              <a:solidFill>
                <a:sysClr val="windowText" lastClr="000000"/>
              </a:solidFill>
              <a:latin typeface="Arial"/>
              <a:ea typeface="ＭＳ Ｐゴシック"/>
            </a:endParaRPr>
          </a:p>
        </p:txBody>
      </p:sp>
      <p:sp>
        <p:nvSpPr>
          <p:cNvPr id="15" name="Tekstvak 14"/>
          <p:cNvSpPr txBox="1"/>
          <p:nvPr/>
        </p:nvSpPr>
        <p:spPr bwMode="auto">
          <a:xfrm>
            <a:off x="8320102" y="1964013"/>
            <a:ext cx="11334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fr-BE" sz="1600" kern="0" dirty="0">
                <a:solidFill>
                  <a:sysClr val="windowText" lastClr="000000"/>
                </a:solidFill>
                <a:latin typeface="Arial"/>
                <a:ea typeface="ＭＳ Ｐゴシック"/>
              </a:rPr>
              <a:t>86,96%</a:t>
            </a:r>
            <a:endParaRPr lang="nl-BE" sz="1600" kern="0" dirty="0">
              <a:solidFill>
                <a:sysClr val="windowText" lastClr="000000"/>
              </a:solidFill>
              <a:latin typeface="Arial"/>
              <a:ea typeface="ＭＳ Ｐゴシック"/>
            </a:endParaRPr>
          </a:p>
        </p:txBody>
      </p:sp>
      <p:sp>
        <p:nvSpPr>
          <p:cNvPr id="16" name="Tekstvak 15"/>
          <p:cNvSpPr txBox="1"/>
          <p:nvPr/>
        </p:nvSpPr>
        <p:spPr bwMode="auto">
          <a:xfrm>
            <a:off x="6381752" y="2411277"/>
            <a:ext cx="11334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fr-BE" sz="1600" kern="0" dirty="0">
                <a:solidFill>
                  <a:sysClr val="windowText" lastClr="000000"/>
                </a:solidFill>
                <a:latin typeface="Arial"/>
                <a:ea typeface="ＭＳ Ｐゴシック"/>
              </a:rPr>
              <a:t>46,9%</a:t>
            </a:r>
            <a:endParaRPr lang="nl-BE" sz="1600" kern="0" dirty="0">
              <a:solidFill>
                <a:sysClr val="windowText" lastClr="000000"/>
              </a:solidFill>
              <a:latin typeface="Arial"/>
              <a:ea typeface="ＭＳ Ｐゴシック"/>
            </a:endParaRPr>
          </a:p>
        </p:txBody>
      </p:sp>
      <p:sp>
        <p:nvSpPr>
          <p:cNvPr id="17" name="Tekstvak 16"/>
          <p:cNvSpPr txBox="1"/>
          <p:nvPr/>
        </p:nvSpPr>
        <p:spPr bwMode="auto">
          <a:xfrm>
            <a:off x="4595802" y="2697029"/>
            <a:ext cx="11334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14,2%</a:t>
            </a:r>
          </a:p>
        </p:txBody>
      </p:sp>
      <p:sp>
        <p:nvSpPr>
          <p:cNvPr id="18" name="Tekstvak 17"/>
          <p:cNvSpPr txBox="1"/>
          <p:nvPr/>
        </p:nvSpPr>
        <p:spPr bwMode="auto">
          <a:xfrm>
            <a:off x="4238612" y="2911343"/>
            <a:ext cx="11334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7,6%</a:t>
            </a:r>
          </a:p>
        </p:txBody>
      </p:sp>
      <p:sp>
        <p:nvSpPr>
          <p:cNvPr id="19" name="Tekstvak 18"/>
          <p:cNvSpPr txBox="1"/>
          <p:nvPr/>
        </p:nvSpPr>
        <p:spPr bwMode="auto">
          <a:xfrm>
            <a:off x="4319574" y="3392773"/>
            <a:ext cx="11334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 dirty="0">
                <a:solidFill>
                  <a:sysClr val="windowText" lastClr="000000"/>
                </a:solidFill>
                <a:latin typeface="Arial"/>
                <a:ea typeface="ＭＳ Ｐゴシック"/>
              </a:rPr>
              <a:t>10,5%</a:t>
            </a:r>
          </a:p>
        </p:txBody>
      </p:sp>
      <p:sp>
        <p:nvSpPr>
          <p:cNvPr id="20" name="Tekstvak 19"/>
          <p:cNvSpPr txBox="1"/>
          <p:nvPr/>
        </p:nvSpPr>
        <p:spPr bwMode="auto">
          <a:xfrm>
            <a:off x="4319574" y="3659889"/>
            <a:ext cx="11334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10,5%</a:t>
            </a:r>
          </a:p>
        </p:txBody>
      </p:sp>
      <p:sp>
        <p:nvSpPr>
          <p:cNvPr id="21" name="Tekstvak 20"/>
          <p:cNvSpPr txBox="1"/>
          <p:nvPr/>
        </p:nvSpPr>
        <p:spPr bwMode="auto">
          <a:xfrm>
            <a:off x="4024298" y="3928954"/>
            <a:ext cx="11334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4,5%</a:t>
            </a:r>
          </a:p>
        </p:txBody>
      </p:sp>
      <p:sp>
        <p:nvSpPr>
          <p:cNvPr id="22" name="Tekstvak 21"/>
          <p:cNvSpPr txBox="1"/>
          <p:nvPr/>
        </p:nvSpPr>
        <p:spPr bwMode="auto">
          <a:xfrm>
            <a:off x="3962384" y="4392905"/>
            <a:ext cx="11334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3,6%</a:t>
            </a:r>
          </a:p>
        </p:txBody>
      </p:sp>
      <p:sp>
        <p:nvSpPr>
          <p:cNvPr id="23" name="Tekstvak 22"/>
          <p:cNvSpPr txBox="1"/>
          <p:nvPr/>
        </p:nvSpPr>
        <p:spPr bwMode="auto">
          <a:xfrm>
            <a:off x="3881422" y="4625855"/>
            <a:ext cx="11334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0,9%</a:t>
            </a:r>
          </a:p>
        </p:txBody>
      </p:sp>
      <p:sp>
        <p:nvSpPr>
          <p:cNvPr id="24" name="Tekstvak 23"/>
          <p:cNvSpPr txBox="1"/>
          <p:nvPr/>
        </p:nvSpPr>
        <p:spPr bwMode="auto">
          <a:xfrm>
            <a:off x="3881422" y="4911607"/>
            <a:ext cx="11334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0,8%</a:t>
            </a: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1970278" y="857233"/>
            <a:ext cx="441147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nl-BE" u="sng" kern="0">
                <a:solidFill>
                  <a:sysClr val="windowText" lastClr="000000"/>
                </a:solidFill>
              </a:rPr>
              <a:t>Algemene mening over bustechnologie</a:t>
            </a:r>
          </a:p>
          <a:p>
            <a:endParaRPr lang="nl-BE" u="sng" kern="0">
              <a:solidFill>
                <a:sysClr val="windowText" lastClr="000000"/>
              </a:solidFill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Marktaandeel</a:t>
            </a:r>
          </a:p>
        </p:txBody>
      </p:sp>
      <p:pic>
        <p:nvPicPr>
          <p:cNvPr id="27" name="Afbeelding 26"/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  <p:pic>
        <p:nvPicPr>
          <p:cNvPr id="28" name="Afbeelding 27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5129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7568" y="260649"/>
            <a:ext cx="7772400" cy="1470025"/>
          </a:xfrm>
        </p:spPr>
        <p:txBody>
          <a:bodyPr/>
          <a:lstStyle/>
          <a:p>
            <a:r>
              <a:rPr lang="nl-BE" dirty="0"/>
              <a:t>KNX </a:t>
            </a:r>
            <a:r>
              <a:rPr lang="nl-BE" dirty="0" err="1"/>
              <a:t>bussysteem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Afbeelding 1"/>
          <p:cNvPicPr/>
          <p:nvPr/>
        </p:nvPicPr>
        <p:blipFill>
          <a:blip r:embed="rId2"/>
          <a:stretch>
            <a:fillRect/>
          </a:stretch>
        </p:blipFill>
        <p:spPr>
          <a:xfrm>
            <a:off x="3431704" y="1700808"/>
            <a:ext cx="568863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24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2981" y="1376376"/>
            <a:ext cx="548640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2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5851" y="5562614"/>
            <a:ext cx="16764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vak 6"/>
          <p:cNvSpPr txBox="1"/>
          <p:nvPr/>
        </p:nvSpPr>
        <p:spPr bwMode="auto">
          <a:xfrm>
            <a:off x="3309761" y="1535385"/>
            <a:ext cx="6046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177800" indent="-177800" algn="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KNX</a:t>
            </a:r>
          </a:p>
        </p:txBody>
      </p:sp>
      <p:sp>
        <p:nvSpPr>
          <p:cNvPr id="8" name="Tekstvak 7"/>
          <p:cNvSpPr txBox="1"/>
          <p:nvPr/>
        </p:nvSpPr>
        <p:spPr bwMode="auto">
          <a:xfrm>
            <a:off x="2078655" y="2009162"/>
            <a:ext cx="18357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177800" indent="-177800" algn="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Fabrikantspecifiek</a:t>
            </a:r>
          </a:p>
        </p:txBody>
      </p:sp>
      <p:sp>
        <p:nvSpPr>
          <p:cNvPr id="9" name="Tekstvak 8"/>
          <p:cNvSpPr txBox="1"/>
          <p:nvPr/>
        </p:nvSpPr>
        <p:spPr bwMode="auto">
          <a:xfrm>
            <a:off x="3320981" y="2447504"/>
            <a:ext cx="5934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177800" indent="-177800" algn="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LCN</a:t>
            </a:r>
          </a:p>
        </p:txBody>
      </p:sp>
      <p:sp>
        <p:nvSpPr>
          <p:cNvPr id="10" name="Tekstvak 9"/>
          <p:cNvSpPr txBox="1"/>
          <p:nvPr/>
        </p:nvSpPr>
        <p:spPr bwMode="auto">
          <a:xfrm>
            <a:off x="3308157" y="2947570"/>
            <a:ext cx="6062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177800" indent="-177800" algn="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LON</a:t>
            </a:r>
          </a:p>
        </p:txBody>
      </p:sp>
      <p:sp>
        <p:nvSpPr>
          <p:cNvPr id="11" name="Tekstvak 10"/>
          <p:cNvSpPr txBox="1"/>
          <p:nvPr/>
        </p:nvSpPr>
        <p:spPr bwMode="auto">
          <a:xfrm>
            <a:off x="2977939" y="3429000"/>
            <a:ext cx="9364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177800" indent="-177800" algn="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Profibus</a:t>
            </a:r>
          </a:p>
        </p:txBody>
      </p:sp>
      <p:sp>
        <p:nvSpPr>
          <p:cNvPr id="12" name="Tekstvak 11"/>
          <p:cNvSpPr txBox="1"/>
          <p:nvPr/>
        </p:nvSpPr>
        <p:spPr bwMode="auto">
          <a:xfrm>
            <a:off x="3024427" y="3929066"/>
            <a:ext cx="8899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177800" indent="-177800" algn="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BACnet</a:t>
            </a:r>
          </a:p>
        </p:txBody>
      </p:sp>
      <p:sp>
        <p:nvSpPr>
          <p:cNvPr id="13" name="Tekstvak 12"/>
          <p:cNvSpPr txBox="1"/>
          <p:nvPr/>
        </p:nvSpPr>
        <p:spPr bwMode="auto">
          <a:xfrm>
            <a:off x="3069311" y="4376330"/>
            <a:ext cx="8451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177800" indent="-177800" algn="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TCP/IP</a:t>
            </a:r>
          </a:p>
        </p:txBody>
      </p:sp>
      <p:sp>
        <p:nvSpPr>
          <p:cNvPr id="14" name="Tekstvak 13"/>
          <p:cNvSpPr txBox="1"/>
          <p:nvPr/>
        </p:nvSpPr>
        <p:spPr bwMode="auto">
          <a:xfrm>
            <a:off x="2864125" y="4876396"/>
            <a:ext cx="10502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177800" indent="-177800" algn="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Powernet</a:t>
            </a:r>
          </a:p>
        </p:txBody>
      </p:sp>
      <p:sp>
        <p:nvSpPr>
          <p:cNvPr id="15" name="Tekstvak 14"/>
          <p:cNvSpPr txBox="1"/>
          <p:nvPr/>
        </p:nvSpPr>
        <p:spPr bwMode="auto">
          <a:xfrm>
            <a:off x="8629322" y="1357298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69,0%</a:t>
            </a:r>
          </a:p>
        </p:txBody>
      </p:sp>
      <p:sp>
        <p:nvSpPr>
          <p:cNvPr id="16" name="Tekstvak 15"/>
          <p:cNvSpPr txBox="1"/>
          <p:nvPr/>
        </p:nvSpPr>
        <p:spPr bwMode="auto">
          <a:xfrm>
            <a:off x="9057950" y="1643050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fr-BE" sz="1600" kern="0" dirty="0">
                <a:solidFill>
                  <a:sysClr val="windowText" lastClr="000000"/>
                </a:solidFill>
                <a:latin typeface="Arial"/>
                <a:ea typeface="ＭＳ Ｐゴシック"/>
              </a:rPr>
              <a:t>76,6%</a:t>
            </a:r>
            <a:endParaRPr lang="nl-BE" sz="1600" kern="0" dirty="0">
              <a:solidFill>
                <a:sysClr val="windowText" lastClr="000000"/>
              </a:solidFill>
              <a:latin typeface="Arial"/>
              <a:ea typeface="ＭＳ Ｐゴシック"/>
            </a:endParaRPr>
          </a:p>
        </p:txBody>
      </p:sp>
      <p:sp>
        <p:nvSpPr>
          <p:cNvPr id="17" name="Tekstvak 16"/>
          <p:cNvSpPr txBox="1"/>
          <p:nvPr/>
        </p:nvSpPr>
        <p:spPr bwMode="auto">
          <a:xfrm>
            <a:off x="4733223" y="1873939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10,4%</a:t>
            </a:r>
          </a:p>
        </p:txBody>
      </p:sp>
      <p:sp>
        <p:nvSpPr>
          <p:cNvPr id="18" name="Tekstvak 17"/>
          <p:cNvSpPr txBox="1"/>
          <p:nvPr/>
        </p:nvSpPr>
        <p:spPr bwMode="auto">
          <a:xfrm>
            <a:off x="4376033" y="2090314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6,4%</a:t>
            </a:r>
          </a:p>
        </p:txBody>
      </p:sp>
      <p:sp>
        <p:nvSpPr>
          <p:cNvPr id="19" name="Tekstvak 18"/>
          <p:cNvSpPr txBox="1"/>
          <p:nvPr/>
        </p:nvSpPr>
        <p:spPr bwMode="auto">
          <a:xfrm>
            <a:off x="4161719" y="2357430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2,6%</a:t>
            </a:r>
          </a:p>
        </p:txBody>
      </p:sp>
      <p:sp>
        <p:nvSpPr>
          <p:cNvPr id="20" name="Tekstvak 19"/>
          <p:cNvSpPr txBox="1"/>
          <p:nvPr/>
        </p:nvSpPr>
        <p:spPr bwMode="auto">
          <a:xfrm>
            <a:off x="4161719" y="2571744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3,7%</a:t>
            </a:r>
          </a:p>
        </p:txBody>
      </p:sp>
      <p:sp>
        <p:nvSpPr>
          <p:cNvPr id="21" name="Tekstvak 20"/>
          <p:cNvSpPr txBox="1"/>
          <p:nvPr/>
        </p:nvSpPr>
        <p:spPr bwMode="auto">
          <a:xfrm>
            <a:off x="4161719" y="2857496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3,9%</a:t>
            </a:r>
          </a:p>
        </p:txBody>
      </p:sp>
      <p:sp>
        <p:nvSpPr>
          <p:cNvPr id="22" name="Tekstvak 21"/>
          <p:cNvSpPr txBox="1"/>
          <p:nvPr/>
        </p:nvSpPr>
        <p:spPr bwMode="auto">
          <a:xfrm>
            <a:off x="4161719" y="3286124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2,4%</a:t>
            </a:r>
          </a:p>
        </p:txBody>
      </p:sp>
      <p:sp>
        <p:nvSpPr>
          <p:cNvPr id="23" name="Tekstvak 22"/>
          <p:cNvSpPr txBox="1"/>
          <p:nvPr/>
        </p:nvSpPr>
        <p:spPr bwMode="auto">
          <a:xfrm>
            <a:off x="4161719" y="3071810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2,5%</a:t>
            </a:r>
          </a:p>
        </p:txBody>
      </p:sp>
      <p:sp>
        <p:nvSpPr>
          <p:cNvPr id="24" name="Tekstvak 23"/>
          <p:cNvSpPr txBox="1"/>
          <p:nvPr/>
        </p:nvSpPr>
        <p:spPr bwMode="auto">
          <a:xfrm>
            <a:off x="4161719" y="3519074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2,5%</a:t>
            </a:r>
          </a:p>
        </p:txBody>
      </p:sp>
      <p:sp>
        <p:nvSpPr>
          <p:cNvPr id="25" name="Tekstvak 24"/>
          <p:cNvSpPr txBox="1"/>
          <p:nvPr/>
        </p:nvSpPr>
        <p:spPr bwMode="auto">
          <a:xfrm>
            <a:off x="4161719" y="3804826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2,4%</a:t>
            </a:r>
          </a:p>
        </p:txBody>
      </p:sp>
      <p:sp>
        <p:nvSpPr>
          <p:cNvPr id="26" name="Tekstvak 25"/>
          <p:cNvSpPr txBox="1"/>
          <p:nvPr/>
        </p:nvSpPr>
        <p:spPr bwMode="auto">
          <a:xfrm>
            <a:off x="4161719" y="4000504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1,8%</a:t>
            </a:r>
          </a:p>
        </p:txBody>
      </p:sp>
      <p:sp>
        <p:nvSpPr>
          <p:cNvPr id="27" name="Tekstvak 26"/>
          <p:cNvSpPr txBox="1"/>
          <p:nvPr/>
        </p:nvSpPr>
        <p:spPr bwMode="auto">
          <a:xfrm>
            <a:off x="4161719" y="4286256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2,2%</a:t>
            </a:r>
          </a:p>
        </p:txBody>
      </p:sp>
      <p:sp>
        <p:nvSpPr>
          <p:cNvPr id="28" name="Tekstvak 27"/>
          <p:cNvSpPr txBox="1"/>
          <p:nvPr/>
        </p:nvSpPr>
        <p:spPr bwMode="auto">
          <a:xfrm>
            <a:off x="4161719" y="4500570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1,6%</a:t>
            </a:r>
          </a:p>
        </p:txBody>
      </p:sp>
      <p:sp>
        <p:nvSpPr>
          <p:cNvPr id="29" name="Tekstvak 28"/>
          <p:cNvSpPr txBox="1"/>
          <p:nvPr/>
        </p:nvSpPr>
        <p:spPr bwMode="auto">
          <a:xfrm>
            <a:off x="4161719" y="4786322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1,2%</a:t>
            </a:r>
          </a:p>
        </p:txBody>
      </p:sp>
      <p:sp>
        <p:nvSpPr>
          <p:cNvPr id="30" name="Tekstvak 29"/>
          <p:cNvSpPr txBox="1"/>
          <p:nvPr/>
        </p:nvSpPr>
        <p:spPr bwMode="auto">
          <a:xfrm>
            <a:off x="4161719" y="5000636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1,4%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1970278" y="857233"/>
            <a:ext cx="79119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BE" u="sng" kern="0" dirty="0" err="1">
                <a:solidFill>
                  <a:sysClr val="windowText" lastClr="000000"/>
                </a:solidFill>
              </a:rPr>
              <a:t>Gebruikte</a:t>
            </a:r>
            <a:r>
              <a:rPr lang="fr-BE" u="sng" kern="0" dirty="0">
                <a:solidFill>
                  <a:sysClr val="windowText" lastClr="000000"/>
                </a:solidFill>
              </a:rPr>
              <a:t> </a:t>
            </a:r>
            <a:r>
              <a:rPr lang="fr-BE" u="sng" kern="0" dirty="0" err="1">
                <a:solidFill>
                  <a:sysClr val="windowText" lastClr="000000"/>
                </a:solidFill>
              </a:rPr>
              <a:t>standaard</a:t>
            </a:r>
            <a:r>
              <a:rPr lang="fr-BE" u="sng" kern="0" dirty="0">
                <a:solidFill>
                  <a:sysClr val="windowText" lastClr="000000"/>
                </a:solidFill>
              </a:rPr>
              <a:t> </a:t>
            </a:r>
            <a:r>
              <a:rPr lang="fr-BE" u="sng" kern="0" dirty="0" err="1">
                <a:solidFill>
                  <a:sysClr val="windowText" lastClr="000000"/>
                </a:solidFill>
              </a:rPr>
              <a:t>voor</a:t>
            </a:r>
            <a:r>
              <a:rPr lang="fr-BE" u="sng" kern="0" dirty="0">
                <a:solidFill>
                  <a:sysClr val="windowText" lastClr="000000"/>
                </a:solidFill>
              </a:rPr>
              <a:t> </a:t>
            </a:r>
            <a:r>
              <a:rPr lang="fr-BE" u="sng" kern="0" dirty="0" err="1">
                <a:solidFill>
                  <a:sysClr val="windowText" lastClr="000000"/>
                </a:solidFill>
              </a:rPr>
              <a:t>woning</a:t>
            </a:r>
            <a:r>
              <a:rPr lang="fr-BE" u="sng" kern="0" dirty="0">
                <a:solidFill>
                  <a:sysClr val="windowText" lastClr="000000"/>
                </a:solidFill>
              </a:rPr>
              <a:t>- en </a:t>
            </a:r>
            <a:r>
              <a:rPr lang="fr-BE" u="sng" kern="0" dirty="0" err="1">
                <a:solidFill>
                  <a:sysClr val="windowText" lastClr="000000"/>
                </a:solidFill>
              </a:rPr>
              <a:t>gebouwautomatisatie</a:t>
            </a:r>
            <a:endParaRPr lang="fr-BE" u="sng" kern="0" dirty="0">
              <a:solidFill>
                <a:sysClr val="windowText" lastClr="000000"/>
              </a:solidFill>
            </a:endParaRPr>
          </a:p>
          <a:p>
            <a:endParaRPr lang="fr-BE" u="sng" kern="0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Marktaandeel</a:t>
            </a:r>
          </a:p>
        </p:txBody>
      </p:sp>
      <p:pic>
        <p:nvPicPr>
          <p:cNvPr id="33" name="Afbeelding 32"/>
          <p:cNvPicPr>
            <a:picLocks noChangeAspect="1"/>
          </p:cNvPicPr>
          <p:nvPr/>
        </p:nvPicPr>
        <p:blipFill rotWithShape="1">
          <a:blip r:embed="rId4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  <p:pic>
        <p:nvPicPr>
          <p:cNvPr id="34" name="Afbeelding 33"/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0138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6995" y="1214423"/>
            <a:ext cx="5457825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kstvak 5"/>
          <p:cNvSpPr txBox="1"/>
          <p:nvPr/>
        </p:nvSpPr>
        <p:spPr bwMode="auto">
          <a:xfrm>
            <a:off x="2738415" y="1871220"/>
            <a:ext cx="11320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177800" indent="-177800" algn="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Neemt toe</a:t>
            </a:r>
          </a:p>
        </p:txBody>
      </p:sp>
      <p:sp>
        <p:nvSpPr>
          <p:cNvPr id="7" name="Tekstvak 6"/>
          <p:cNvSpPr txBox="1"/>
          <p:nvPr/>
        </p:nvSpPr>
        <p:spPr bwMode="auto">
          <a:xfrm>
            <a:off x="2776887" y="3281344"/>
            <a:ext cx="10935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177800" indent="-177800" algn="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Blijft gelijk</a:t>
            </a:r>
          </a:p>
        </p:txBody>
      </p:sp>
      <p:sp>
        <p:nvSpPr>
          <p:cNvPr id="8" name="Tekstvak 7"/>
          <p:cNvSpPr txBox="1"/>
          <p:nvPr/>
        </p:nvSpPr>
        <p:spPr bwMode="auto">
          <a:xfrm>
            <a:off x="2852229" y="4657302"/>
            <a:ext cx="101822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177800" indent="-177800" algn="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Neemt af</a:t>
            </a:r>
          </a:p>
        </p:txBody>
      </p:sp>
      <p:sp>
        <p:nvSpPr>
          <p:cNvPr id="9" name="Tekstvak 8"/>
          <p:cNvSpPr txBox="1"/>
          <p:nvPr/>
        </p:nvSpPr>
        <p:spPr bwMode="auto">
          <a:xfrm>
            <a:off x="7524782" y="1566832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fr-BE" sz="1600" kern="0" dirty="0">
                <a:solidFill>
                  <a:sysClr val="windowText" lastClr="000000"/>
                </a:solidFill>
                <a:latin typeface="Arial"/>
                <a:ea typeface="ＭＳ Ｐゴシック"/>
              </a:rPr>
              <a:t>52,3%</a:t>
            </a:r>
            <a:endParaRPr lang="nl-BE" sz="1600" kern="0" dirty="0">
              <a:solidFill>
                <a:sysClr val="windowText" lastClr="000000"/>
              </a:solidFill>
              <a:latin typeface="Arial"/>
              <a:ea typeface="ＭＳ Ｐゴシック"/>
            </a:endParaRPr>
          </a:p>
        </p:txBody>
      </p:sp>
      <p:sp>
        <p:nvSpPr>
          <p:cNvPr id="10" name="Tekstvak 9"/>
          <p:cNvSpPr txBox="1"/>
          <p:nvPr/>
        </p:nvSpPr>
        <p:spPr bwMode="auto">
          <a:xfrm>
            <a:off x="7739096" y="1871220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fr-BE" sz="1600" kern="0" dirty="0">
                <a:solidFill>
                  <a:sysClr val="windowText" lastClr="000000"/>
                </a:solidFill>
                <a:latin typeface="Arial"/>
                <a:ea typeface="ＭＳ Ｐゴシック"/>
              </a:rPr>
              <a:t>68,2%</a:t>
            </a:r>
            <a:endParaRPr lang="nl-BE" sz="1600" kern="0" dirty="0">
              <a:solidFill>
                <a:sysClr val="windowText" lastClr="000000"/>
              </a:solidFill>
              <a:latin typeface="Arial"/>
              <a:ea typeface="ＭＳ Ｐゴシック"/>
            </a:endParaRPr>
          </a:p>
        </p:txBody>
      </p:sp>
      <p:sp>
        <p:nvSpPr>
          <p:cNvPr id="11" name="Tekstvak 10"/>
          <p:cNvSpPr txBox="1"/>
          <p:nvPr/>
        </p:nvSpPr>
        <p:spPr bwMode="auto">
          <a:xfrm>
            <a:off x="8596352" y="2228410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fr-BE" sz="1600" kern="0" dirty="0">
                <a:solidFill>
                  <a:sysClr val="windowText" lastClr="000000"/>
                </a:solidFill>
                <a:latin typeface="Arial"/>
                <a:ea typeface="ＭＳ Ｐゴシック"/>
              </a:rPr>
              <a:t>72,0%</a:t>
            </a:r>
            <a:endParaRPr lang="nl-BE" sz="1600" kern="0" dirty="0">
              <a:solidFill>
                <a:sysClr val="windowText" lastClr="000000"/>
              </a:solidFill>
              <a:latin typeface="Arial"/>
              <a:ea typeface="ＭＳ Ｐゴシック"/>
            </a:endParaRPr>
          </a:p>
        </p:txBody>
      </p:sp>
      <p:sp>
        <p:nvSpPr>
          <p:cNvPr id="12" name="Tekstvak 11"/>
          <p:cNvSpPr txBox="1"/>
          <p:nvPr/>
        </p:nvSpPr>
        <p:spPr bwMode="auto">
          <a:xfrm>
            <a:off x="6700517" y="2942790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fr-BE" sz="1600" kern="0" dirty="0">
                <a:solidFill>
                  <a:sysClr val="windowText" lastClr="000000"/>
                </a:solidFill>
                <a:latin typeface="Arial"/>
                <a:ea typeface="ＭＳ Ｐゴシック"/>
              </a:rPr>
              <a:t>39,8%</a:t>
            </a:r>
            <a:endParaRPr lang="nl-BE" sz="1600" kern="0" dirty="0">
              <a:solidFill>
                <a:sysClr val="windowText" lastClr="000000"/>
              </a:solidFill>
              <a:latin typeface="Arial"/>
              <a:ea typeface="ＭＳ Ｐゴシック"/>
            </a:endParaRPr>
          </a:p>
        </p:txBody>
      </p:sp>
      <p:sp>
        <p:nvSpPr>
          <p:cNvPr id="13" name="Tekstvak 12"/>
          <p:cNvSpPr txBox="1"/>
          <p:nvPr/>
        </p:nvSpPr>
        <p:spPr bwMode="auto">
          <a:xfrm>
            <a:off x="5876252" y="3281344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27,3%</a:t>
            </a:r>
          </a:p>
        </p:txBody>
      </p:sp>
      <p:sp>
        <p:nvSpPr>
          <p:cNvPr id="14" name="Tekstvak 13"/>
          <p:cNvSpPr txBox="1"/>
          <p:nvPr/>
        </p:nvSpPr>
        <p:spPr bwMode="auto">
          <a:xfrm>
            <a:off x="5777279" y="3638534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25,2%</a:t>
            </a:r>
          </a:p>
        </p:txBody>
      </p:sp>
      <p:sp>
        <p:nvSpPr>
          <p:cNvPr id="15" name="Tekstvak 14"/>
          <p:cNvSpPr txBox="1"/>
          <p:nvPr/>
        </p:nvSpPr>
        <p:spPr bwMode="auto">
          <a:xfrm>
            <a:off x="4595824" y="4318748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7,9%</a:t>
            </a:r>
          </a:p>
        </p:txBody>
      </p:sp>
      <p:sp>
        <p:nvSpPr>
          <p:cNvPr id="16" name="Tekstvak 15"/>
          <p:cNvSpPr txBox="1"/>
          <p:nvPr/>
        </p:nvSpPr>
        <p:spPr bwMode="auto">
          <a:xfrm>
            <a:off x="4310072" y="4657302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4,5%</a:t>
            </a:r>
          </a:p>
        </p:txBody>
      </p:sp>
      <p:sp>
        <p:nvSpPr>
          <p:cNvPr id="17" name="Tekstvak 16"/>
          <p:cNvSpPr txBox="1"/>
          <p:nvPr/>
        </p:nvSpPr>
        <p:spPr bwMode="auto">
          <a:xfrm>
            <a:off x="4310072" y="5014492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ct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4,6%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970278" y="857233"/>
            <a:ext cx="441147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nl-BE" u="sng" kern="0">
                <a:solidFill>
                  <a:sysClr val="windowText" lastClr="000000"/>
                </a:solidFill>
              </a:rPr>
              <a:t>Toepassing van KNX in woningbouw</a:t>
            </a:r>
          </a:p>
          <a:p>
            <a:endParaRPr lang="nl-BE" u="sng" kern="0">
              <a:solidFill>
                <a:sysClr val="windowText" lastClr="000000"/>
              </a:solidFill>
            </a:endParaRP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Marktaandeel</a:t>
            </a:r>
          </a:p>
        </p:txBody>
      </p:sp>
      <p:pic>
        <p:nvPicPr>
          <p:cNvPr id="20" name="Afbeelding 19"/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9351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697162"/>
            <a:ext cx="9144000" cy="616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226 fabrikanten  uit 30 landen</a:t>
            </a:r>
          </a:p>
        </p:txBody>
      </p:sp>
    </p:spTree>
    <p:extLst>
      <p:ext uri="{BB962C8B-B14F-4D97-AF65-F5344CB8AC3E}">
        <p14:creationId xmlns:p14="http://schemas.microsoft.com/office/powerpoint/2010/main" val="1163182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Communicatie</a:t>
            </a:r>
          </a:p>
        </p:txBody>
      </p:sp>
      <p:sp>
        <p:nvSpPr>
          <p:cNvPr id="7" name="Rectangle 34"/>
          <p:cNvSpPr>
            <a:spLocks noChangeArrowheads="1"/>
          </p:cNvSpPr>
          <p:nvPr/>
        </p:nvSpPr>
        <p:spPr bwMode="auto">
          <a:xfrm>
            <a:off x="1850980" y="1019175"/>
            <a:ext cx="590120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nl-BE" u="sng" kern="0" dirty="0">
                <a:solidFill>
                  <a:sysClr val="windowText" lastClr="000000"/>
                </a:solidFill>
              </a:rPr>
              <a:t>Fysiek adres:</a:t>
            </a:r>
            <a:endParaRPr lang="nl-BE" b="1" u="sng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828800" y="1676400"/>
            <a:ext cx="848204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4163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Iedere </a:t>
            </a:r>
            <a:r>
              <a:rPr lang="nl-BE" kern="0" dirty="0" err="1">
                <a:solidFill>
                  <a:sysClr val="windowText" lastClr="000000"/>
                </a:solidFill>
              </a:rPr>
              <a:t>busdeelnemer</a:t>
            </a:r>
            <a:r>
              <a:rPr lang="nl-BE" kern="0" dirty="0">
                <a:solidFill>
                  <a:sysClr val="windowText" lastClr="000000"/>
                </a:solidFill>
              </a:rPr>
              <a:t> ontvangt een fysiek adres ( = individueel paspoort)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425631" y="3476625"/>
            <a:ext cx="11961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nl-BE" kern="0">
                <a:solidFill>
                  <a:sysClr val="windowText" lastClr="000000"/>
                </a:solidFill>
              </a:rPr>
              <a:t>Nr vd zone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086476" y="3476625"/>
            <a:ext cx="10278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nl-BE" kern="0">
                <a:solidFill>
                  <a:sysClr val="windowText" lastClr="000000"/>
                </a:solidFill>
              </a:rPr>
              <a:t>Nr vd lijn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616825" y="3476625"/>
            <a:ext cx="14895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nl-BE" kern="0">
                <a:solidFill>
                  <a:sysClr val="windowText" lastClr="000000"/>
                </a:solidFill>
              </a:rPr>
              <a:t>Nr deelnemer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889625" y="2324100"/>
            <a:ext cx="4651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nl-BE" kern="0">
                <a:solidFill>
                  <a:sysClr val="windowText" lastClr="000000"/>
                </a:solidFill>
              </a:rPr>
              <a:t>1  .</a:t>
            </a:r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>
            <a:off x="5092700" y="2805113"/>
            <a:ext cx="977900" cy="723900"/>
          </a:xfrm>
          <a:custGeom>
            <a:avLst/>
            <a:gdLst>
              <a:gd name="T0" fmla="*/ 664 w 664"/>
              <a:gd name="T1" fmla="*/ 0 h 456"/>
              <a:gd name="T2" fmla="*/ 664 w 664"/>
              <a:gd name="T3" fmla="*/ 104 h 456"/>
              <a:gd name="T4" fmla="*/ 0 w 664"/>
              <a:gd name="T5" fmla="*/ 104 h 456"/>
              <a:gd name="T6" fmla="*/ 0 w 664"/>
              <a:gd name="T7" fmla="*/ 456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4" h="456">
                <a:moveTo>
                  <a:pt x="664" y="0"/>
                </a:moveTo>
                <a:lnTo>
                  <a:pt x="664" y="104"/>
                </a:lnTo>
                <a:lnTo>
                  <a:pt x="0" y="104"/>
                </a:lnTo>
                <a:lnTo>
                  <a:pt x="0" y="456"/>
                </a:ln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4" name="Freeform 9"/>
          <p:cNvSpPr>
            <a:spLocks/>
          </p:cNvSpPr>
          <p:nvPr/>
        </p:nvSpPr>
        <p:spPr bwMode="auto">
          <a:xfrm flipH="1">
            <a:off x="7480300" y="2805113"/>
            <a:ext cx="901700" cy="723900"/>
          </a:xfrm>
          <a:custGeom>
            <a:avLst/>
            <a:gdLst>
              <a:gd name="T0" fmla="*/ 664 w 664"/>
              <a:gd name="T1" fmla="*/ 0 h 456"/>
              <a:gd name="T2" fmla="*/ 664 w 664"/>
              <a:gd name="T3" fmla="*/ 104 h 456"/>
              <a:gd name="T4" fmla="*/ 0 w 664"/>
              <a:gd name="T5" fmla="*/ 104 h 456"/>
              <a:gd name="T6" fmla="*/ 0 w 664"/>
              <a:gd name="T7" fmla="*/ 456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4" h="456">
                <a:moveTo>
                  <a:pt x="664" y="0"/>
                </a:moveTo>
                <a:lnTo>
                  <a:pt x="664" y="104"/>
                </a:lnTo>
                <a:lnTo>
                  <a:pt x="0" y="104"/>
                </a:lnTo>
                <a:lnTo>
                  <a:pt x="0" y="456"/>
                </a:ln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6743700" y="2817813"/>
            <a:ext cx="0" cy="711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7286625" y="23241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nl-BE" kern="0">
                <a:solidFill>
                  <a:sysClr val="windowText" lastClr="000000"/>
                </a:solidFill>
              </a:rPr>
              <a:t>1</a:t>
            </a:r>
            <a:endParaRPr lang="nl-BE" kern="0"/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6575425" y="2324100"/>
            <a:ext cx="4651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nl-BE" kern="0">
                <a:solidFill>
                  <a:sysClr val="windowText" lastClr="000000"/>
                </a:solidFill>
              </a:rPr>
              <a:t>1  .</a:t>
            </a: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1828800" y="4191000"/>
            <a:ext cx="5923384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4163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>
                <a:solidFill>
                  <a:sysClr val="windowText" lastClr="000000"/>
                </a:solidFill>
              </a:rPr>
              <a:t>Max. 64 fysieke adressen in een lijn</a:t>
            </a:r>
          </a:p>
          <a:p>
            <a:pPr marL="284163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>
                <a:solidFill>
                  <a:sysClr val="windowText" lastClr="000000"/>
                </a:solidFill>
              </a:rPr>
              <a:t>Toegekend door de ETS programmatiesoftware</a:t>
            </a:r>
          </a:p>
        </p:txBody>
      </p:sp>
      <p:pic>
        <p:nvPicPr>
          <p:cNvPr id="19" name="Afbeelding 18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32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"/>
                            </p:stCondLst>
                            <p:childTnLst>
                              <p:par>
                                <p:cTn id="2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75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75"/>
                            </p:stCondLst>
                            <p:childTnLst>
                              <p:par>
                                <p:cTn id="3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75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75"/>
                            </p:stCondLst>
                            <p:childTnLst>
                              <p:par>
                                <p:cTn id="4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75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0" grpId="0" autoUpdateAnimBg="0"/>
      <p:bldP spid="11" grpId="0" autoUpdateAnimBg="0"/>
      <p:bldP spid="12" grpId="0" autoUpdateAnimBg="0"/>
      <p:bldP spid="13" grpId="0" animBg="1"/>
      <p:bldP spid="14" grpId="0" animBg="1"/>
      <p:bldP spid="15" grpId="0" animBg="1"/>
      <p:bldP spid="16" grpId="0" autoUpdateAnimBg="0"/>
      <p:bldP spid="17" grpId="0" autoUpdateAnimBg="0"/>
      <p:bldP spid="18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627456" y="1812946"/>
            <a:ext cx="5040313" cy="4545012"/>
            <a:chOff x="432" y="479"/>
            <a:chExt cx="3648" cy="3368"/>
          </a:xfrm>
        </p:grpSpPr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432" y="479"/>
              <a:ext cx="3648" cy="3368"/>
              <a:chOff x="432" y="479"/>
              <a:chExt cx="3648" cy="3368"/>
            </a:xfrm>
          </p:grpSpPr>
          <p:sp>
            <p:nvSpPr>
              <p:cNvPr id="31774" name="Text Box 15"/>
              <p:cNvSpPr txBox="1">
                <a:spLocks noChangeArrowheads="1"/>
              </p:cNvSpPr>
              <p:nvPr/>
            </p:nvSpPr>
            <p:spPr bwMode="auto">
              <a:xfrm>
                <a:off x="432" y="479"/>
                <a:ext cx="3648" cy="521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nl-BE" sz="1600" kern="0">
                    <a:solidFill>
                      <a:sysClr val="windowText" lastClr="000000"/>
                    </a:solidFill>
                    <a:latin typeface="Arial" charset="0"/>
                  </a:rPr>
                  <a:t>                  Zone             Lijn                Deelnemer</a:t>
                </a:r>
              </a:p>
              <a:p>
                <a:pPr>
                  <a:spcBef>
                    <a:spcPct val="50000"/>
                  </a:spcBef>
                </a:pPr>
                <a:r>
                  <a:rPr lang="nl-BE" sz="1600" kern="0">
                    <a:solidFill>
                      <a:sysClr val="windowText" lastClr="000000"/>
                    </a:solidFill>
                    <a:latin typeface="Arial" charset="0"/>
                  </a:rPr>
                  <a:t>KNX         1...15              1...15             (0); 1...255</a:t>
                </a:r>
              </a:p>
            </p:txBody>
          </p:sp>
          <p:pic>
            <p:nvPicPr>
              <p:cNvPr id="31775" name="Picture 16" descr="N Topografie-physik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74" y="942"/>
                <a:ext cx="3120" cy="29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1768" name="Text Box 17"/>
            <p:cNvSpPr txBox="1">
              <a:spLocks noChangeArrowheads="1"/>
            </p:cNvSpPr>
            <p:nvPr/>
          </p:nvSpPr>
          <p:spPr bwMode="auto">
            <a:xfrm>
              <a:off x="758" y="1492"/>
              <a:ext cx="384" cy="3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nl-BE" sz="1400" kern="0">
                  <a:solidFill>
                    <a:sysClr val="windowText" lastClr="000000"/>
                  </a:solidFill>
                  <a:latin typeface="Arial" charset="0"/>
                </a:rPr>
                <a:t>ZK 1</a:t>
              </a:r>
            </a:p>
          </p:txBody>
        </p:sp>
        <p:sp>
          <p:nvSpPr>
            <p:cNvPr id="31769" name="Text Box 18"/>
            <p:cNvSpPr txBox="1">
              <a:spLocks noChangeArrowheads="1"/>
            </p:cNvSpPr>
            <p:nvPr/>
          </p:nvSpPr>
          <p:spPr bwMode="auto">
            <a:xfrm>
              <a:off x="2367" y="1097"/>
              <a:ext cx="384" cy="3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nl-BE" sz="1400" kern="0">
                  <a:solidFill>
                    <a:sysClr val="windowText" lastClr="000000"/>
                  </a:solidFill>
                  <a:latin typeface="Arial" charset="0"/>
                </a:rPr>
                <a:t>ZK 3</a:t>
              </a:r>
            </a:p>
          </p:txBody>
        </p:sp>
        <p:sp>
          <p:nvSpPr>
            <p:cNvPr id="31770" name="Text Box 19"/>
            <p:cNvSpPr txBox="1">
              <a:spLocks noChangeArrowheads="1"/>
            </p:cNvSpPr>
            <p:nvPr/>
          </p:nvSpPr>
          <p:spPr bwMode="auto">
            <a:xfrm>
              <a:off x="1562" y="1294"/>
              <a:ext cx="384" cy="3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nl-BE" sz="1400" kern="0">
                  <a:solidFill>
                    <a:sysClr val="windowText" lastClr="000000"/>
                  </a:solidFill>
                  <a:latin typeface="Arial" charset="0"/>
                </a:rPr>
                <a:t>ZK 2</a:t>
              </a:r>
            </a:p>
          </p:txBody>
        </p:sp>
        <p:sp>
          <p:nvSpPr>
            <p:cNvPr id="31771" name="Text Box 20"/>
            <p:cNvSpPr txBox="1">
              <a:spLocks noChangeArrowheads="1"/>
            </p:cNvSpPr>
            <p:nvPr/>
          </p:nvSpPr>
          <p:spPr bwMode="auto">
            <a:xfrm>
              <a:off x="600" y="2184"/>
              <a:ext cx="384" cy="22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nl-BE" sz="1400" kern="0">
                  <a:solidFill>
                    <a:sysClr val="windowText" lastClr="000000"/>
                  </a:solidFill>
                  <a:latin typeface="Arial" charset="0"/>
                </a:rPr>
                <a:t>LK</a:t>
              </a:r>
            </a:p>
          </p:txBody>
        </p:sp>
        <p:sp>
          <p:nvSpPr>
            <p:cNvPr id="31772" name="Text Box 21"/>
            <p:cNvSpPr txBox="1">
              <a:spLocks noChangeArrowheads="1"/>
            </p:cNvSpPr>
            <p:nvPr/>
          </p:nvSpPr>
          <p:spPr bwMode="auto">
            <a:xfrm>
              <a:off x="2149" y="2184"/>
              <a:ext cx="383" cy="22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nl-BE" sz="1400" kern="0">
                  <a:solidFill>
                    <a:sysClr val="windowText" lastClr="000000"/>
                  </a:solidFill>
                  <a:latin typeface="Arial" charset="0"/>
                </a:rPr>
                <a:t>LK</a:t>
              </a:r>
            </a:p>
          </p:txBody>
        </p:sp>
        <p:sp>
          <p:nvSpPr>
            <p:cNvPr id="31773" name="Text Box 22"/>
            <p:cNvSpPr txBox="1">
              <a:spLocks noChangeArrowheads="1"/>
            </p:cNvSpPr>
            <p:nvPr/>
          </p:nvSpPr>
          <p:spPr bwMode="auto">
            <a:xfrm>
              <a:off x="1110" y="2480"/>
              <a:ext cx="461" cy="22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nl-BE" sz="1400" kern="0">
                  <a:solidFill>
                    <a:sysClr val="windowText" lastClr="000000"/>
                  </a:solidFill>
                  <a:latin typeface="Arial" charset="0"/>
                </a:rPr>
                <a:t>DEV</a:t>
              </a:r>
            </a:p>
          </p:txBody>
        </p:sp>
      </p:grpSp>
      <p:sp>
        <p:nvSpPr>
          <p:cNvPr id="31748" name="Text Box 17"/>
          <p:cNvSpPr txBox="1">
            <a:spLocks noChangeArrowheads="1"/>
          </p:cNvSpPr>
          <p:nvPr/>
        </p:nvSpPr>
        <p:spPr bwMode="auto">
          <a:xfrm>
            <a:off x="4875230" y="3357584"/>
            <a:ext cx="533400" cy="246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BE" sz="1000" kern="0">
                <a:solidFill>
                  <a:sysClr val="windowText" lastClr="000000"/>
                </a:solidFill>
                <a:latin typeface="Arial" charset="0"/>
              </a:rPr>
              <a:t>1.0.0</a:t>
            </a:r>
          </a:p>
        </p:txBody>
      </p:sp>
      <p:sp>
        <p:nvSpPr>
          <p:cNvPr id="31749" name="Text Box 17"/>
          <p:cNvSpPr txBox="1">
            <a:spLocks noChangeArrowheads="1"/>
          </p:cNvSpPr>
          <p:nvPr/>
        </p:nvSpPr>
        <p:spPr bwMode="auto">
          <a:xfrm>
            <a:off x="5986480" y="3090884"/>
            <a:ext cx="533400" cy="246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BE" sz="1000" kern="0">
                <a:solidFill>
                  <a:sysClr val="windowText" lastClr="000000"/>
                </a:solidFill>
                <a:latin typeface="Arial" charset="0"/>
              </a:rPr>
              <a:t>2.0.0</a:t>
            </a:r>
          </a:p>
        </p:txBody>
      </p:sp>
      <p:sp>
        <p:nvSpPr>
          <p:cNvPr id="31750" name="Text Box 17"/>
          <p:cNvSpPr txBox="1">
            <a:spLocks noChangeArrowheads="1"/>
          </p:cNvSpPr>
          <p:nvPr/>
        </p:nvSpPr>
        <p:spPr bwMode="auto">
          <a:xfrm>
            <a:off x="7097730" y="2913084"/>
            <a:ext cx="533400" cy="246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BE" sz="1000" kern="0">
                <a:solidFill>
                  <a:sysClr val="windowText" lastClr="000000"/>
                </a:solidFill>
                <a:latin typeface="Arial" charset="0"/>
              </a:rPr>
              <a:t>15.0.0</a:t>
            </a:r>
          </a:p>
        </p:txBody>
      </p:sp>
      <p:sp>
        <p:nvSpPr>
          <p:cNvPr id="31751" name="Text Box 17"/>
          <p:cNvSpPr txBox="1">
            <a:spLocks noChangeArrowheads="1"/>
          </p:cNvSpPr>
          <p:nvPr/>
        </p:nvSpPr>
        <p:spPr bwMode="auto">
          <a:xfrm>
            <a:off x="4697430" y="4068784"/>
            <a:ext cx="533400" cy="246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BE" sz="1000" kern="0">
                <a:solidFill>
                  <a:sysClr val="windowText" lastClr="000000"/>
                </a:solidFill>
                <a:latin typeface="Arial" charset="0"/>
              </a:rPr>
              <a:t>1.1.0</a:t>
            </a:r>
          </a:p>
        </p:txBody>
      </p:sp>
      <p:sp>
        <p:nvSpPr>
          <p:cNvPr id="31752" name="Text Box 17"/>
          <p:cNvSpPr txBox="1">
            <a:spLocks noChangeArrowheads="1"/>
          </p:cNvSpPr>
          <p:nvPr/>
        </p:nvSpPr>
        <p:spPr bwMode="auto">
          <a:xfrm>
            <a:off x="6831030" y="4113234"/>
            <a:ext cx="533400" cy="246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BE" sz="1000" kern="0">
                <a:solidFill>
                  <a:sysClr val="windowText" lastClr="000000"/>
                </a:solidFill>
                <a:latin typeface="Arial" charset="0"/>
              </a:rPr>
              <a:t>1.15.0</a:t>
            </a:r>
          </a:p>
        </p:txBody>
      </p:sp>
      <p:sp>
        <p:nvSpPr>
          <p:cNvPr id="31753" name="Text Box 17"/>
          <p:cNvSpPr txBox="1">
            <a:spLocks noChangeArrowheads="1"/>
          </p:cNvSpPr>
          <p:nvPr/>
        </p:nvSpPr>
        <p:spPr bwMode="auto">
          <a:xfrm>
            <a:off x="5141930" y="4602184"/>
            <a:ext cx="533400" cy="246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BE" sz="1000" kern="0">
                <a:solidFill>
                  <a:sysClr val="windowText" lastClr="000000"/>
                </a:solidFill>
                <a:latin typeface="Arial" charset="0"/>
              </a:rPr>
              <a:t>1.1.1</a:t>
            </a:r>
          </a:p>
        </p:txBody>
      </p:sp>
      <p:sp>
        <p:nvSpPr>
          <p:cNvPr id="31754" name="Text Box 17"/>
          <p:cNvSpPr txBox="1">
            <a:spLocks noChangeArrowheads="1"/>
          </p:cNvSpPr>
          <p:nvPr/>
        </p:nvSpPr>
        <p:spPr bwMode="auto">
          <a:xfrm>
            <a:off x="5141930" y="5180034"/>
            <a:ext cx="533400" cy="246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BE" sz="1000" kern="0">
                <a:solidFill>
                  <a:sysClr val="windowText" lastClr="000000"/>
                </a:solidFill>
                <a:latin typeface="Arial" charset="0"/>
              </a:rPr>
              <a:t>1.1.2</a:t>
            </a:r>
          </a:p>
        </p:txBody>
      </p:sp>
      <p:sp>
        <p:nvSpPr>
          <p:cNvPr id="31755" name="Text Box 17"/>
          <p:cNvSpPr txBox="1">
            <a:spLocks noChangeArrowheads="1"/>
          </p:cNvSpPr>
          <p:nvPr/>
        </p:nvSpPr>
        <p:spPr bwMode="auto">
          <a:xfrm>
            <a:off x="5141930" y="5980134"/>
            <a:ext cx="533400" cy="246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BE" sz="1000" kern="0">
                <a:solidFill>
                  <a:sysClr val="windowText" lastClr="000000"/>
                </a:solidFill>
                <a:latin typeface="Arial" charset="0"/>
              </a:rPr>
              <a:t>1.1.64</a:t>
            </a:r>
          </a:p>
        </p:txBody>
      </p:sp>
      <p:sp>
        <p:nvSpPr>
          <p:cNvPr id="31756" name="Text Box 22"/>
          <p:cNvSpPr txBox="1">
            <a:spLocks noChangeArrowheads="1"/>
          </p:cNvSpPr>
          <p:nvPr/>
        </p:nvSpPr>
        <p:spPr bwMode="auto">
          <a:xfrm>
            <a:off x="4564080" y="5094309"/>
            <a:ext cx="636588" cy="307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BE" sz="1400" kern="0">
                <a:solidFill>
                  <a:sysClr val="windowText" lastClr="000000"/>
                </a:solidFill>
                <a:latin typeface="Arial" charset="0"/>
              </a:rPr>
              <a:t>DEV</a:t>
            </a:r>
          </a:p>
        </p:txBody>
      </p:sp>
      <p:sp>
        <p:nvSpPr>
          <p:cNvPr id="31757" name="Text Box 22"/>
          <p:cNvSpPr txBox="1">
            <a:spLocks noChangeArrowheads="1"/>
          </p:cNvSpPr>
          <p:nvPr/>
        </p:nvSpPr>
        <p:spPr bwMode="auto">
          <a:xfrm>
            <a:off x="4564080" y="5849959"/>
            <a:ext cx="636588" cy="307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BE" sz="1400" kern="0">
                <a:solidFill>
                  <a:sysClr val="windowText" lastClr="000000"/>
                </a:solidFill>
                <a:latin typeface="Arial" charset="0"/>
              </a:rPr>
              <a:t>DEV</a:t>
            </a:r>
          </a:p>
        </p:txBody>
      </p:sp>
      <p:sp>
        <p:nvSpPr>
          <p:cNvPr id="31758" name="Text Box 22"/>
          <p:cNvSpPr txBox="1">
            <a:spLocks noChangeArrowheads="1"/>
          </p:cNvSpPr>
          <p:nvPr/>
        </p:nvSpPr>
        <p:spPr bwMode="auto">
          <a:xfrm>
            <a:off x="6683394" y="4513284"/>
            <a:ext cx="636587" cy="307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BE" sz="1400" kern="0">
                <a:solidFill>
                  <a:sysClr val="windowText" lastClr="000000"/>
                </a:solidFill>
                <a:latin typeface="Arial" charset="0"/>
              </a:rPr>
              <a:t>DEV</a:t>
            </a:r>
          </a:p>
        </p:txBody>
      </p:sp>
      <p:sp>
        <p:nvSpPr>
          <p:cNvPr id="31759" name="Text Box 22"/>
          <p:cNvSpPr txBox="1">
            <a:spLocks noChangeArrowheads="1"/>
          </p:cNvSpPr>
          <p:nvPr/>
        </p:nvSpPr>
        <p:spPr bwMode="auto">
          <a:xfrm>
            <a:off x="6683394" y="5049859"/>
            <a:ext cx="636587" cy="307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BE" sz="1400" kern="0">
                <a:solidFill>
                  <a:sysClr val="windowText" lastClr="000000"/>
                </a:solidFill>
                <a:latin typeface="Arial" charset="0"/>
              </a:rPr>
              <a:t>DEV</a:t>
            </a:r>
          </a:p>
        </p:txBody>
      </p:sp>
      <p:sp>
        <p:nvSpPr>
          <p:cNvPr id="31760" name="Text Box 22"/>
          <p:cNvSpPr txBox="1">
            <a:spLocks noChangeArrowheads="1"/>
          </p:cNvSpPr>
          <p:nvPr/>
        </p:nvSpPr>
        <p:spPr bwMode="auto">
          <a:xfrm>
            <a:off x="6683394" y="5849959"/>
            <a:ext cx="636587" cy="307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BE" sz="1400" kern="0">
                <a:solidFill>
                  <a:sysClr val="windowText" lastClr="000000"/>
                </a:solidFill>
                <a:latin typeface="Arial" charset="0"/>
              </a:rPr>
              <a:t>DEV</a:t>
            </a:r>
          </a:p>
        </p:txBody>
      </p:sp>
      <p:sp>
        <p:nvSpPr>
          <p:cNvPr id="31761" name="Text Box 17"/>
          <p:cNvSpPr txBox="1">
            <a:spLocks noChangeArrowheads="1"/>
          </p:cNvSpPr>
          <p:nvPr/>
        </p:nvSpPr>
        <p:spPr bwMode="auto">
          <a:xfrm>
            <a:off x="7231080" y="4602184"/>
            <a:ext cx="533400" cy="246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BE" sz="1000" kern="0">
                <a:solidFill>
                  <a:sysClr val="windowText" lastClr="000000"/>
                </a:solidFill>
                <a:latin typeface="Arial" charset="0"/>
              </a:rPr>
              <a:t>1.15.1</a:t>
            </a:r>
          </a:p>
        </p:txBody>
      </p:sp>
      <p:sp>
        <p:nvSpPr>
          <p:cNvPr id="31762" name="Text Box 17"/>
          <p:cNvSpPr txBox="1">
            <a:spLocks noChangeArrowheads="1"/>
          </p:cNvSpPr>
          <p:nvPr/>
        </p:nvSpPr>
        <p:spPr bwMode="auto">
          <a:xfrm>
            <a:off x="7231080" y="5180034"/>
            <a:ext cx="533400" cy="246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BE" sz="1000" kern="0">
                <a:solidFill>
                  <a:sysClr val="windowText" lastClr="000000"/>
                </a:solidFill>
                <a:latin typeface="Arial" charset="0"/>
              </a:rPr>
              <a:t>1.15.2</a:t>
            </a:r>
          </a:p>
        </p:txBody>
      </p:sp>
      <p:sp>
        <p:nvSpPr>
          <p:cNvPr id="31763" name="Text Box 17"/>
          <p:cNvSpPr txBox="1">
            <a:spLocks noChangeArrowheads="1"/>
          </p:cNvSpPr>
          <p:nvPr/>
        </p:nvSpPr>
        <p:spPr bwMode="auto">
          <a:xfrm>
            <a:off x="7231080" y="5980134"/>
            <a:ext cx="800100" cy="246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BE" sz="1000" kern="0">
                <a:solidFill>
                  <a:sysClr val="windowText" lastClr="000000"/>
                </a:solidFill>
                <a:latin typeface="Arial" charset="0"/>
              </a:rPr>
              <a:t>1.15.64</a:t>
            </a:r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 rotWithShape="1">
          <a:blip r:embed="rId4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Communicatie</a:t>
            </a:r>
          </a:p>
        </p:txBody>
      </p:sp>
      <p:sp>
        <p:nvSpPr>
          <p:cNvPr id="34" name="Rectangle 34"/>
          <p:cNvSpPr>
            <a:spLocks noChangeArrowheads="1"/>
          </p:cNvSpPr>
          <p:nvPr/>
        </p:nvSpPr>
        <p:spPr bwMode="auto">
          <a:xfrm>
            <a:off x="1850980" y="1019175"/>
            <a:ext cx="590120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nl-BE" u="sng" kern="0">
                <a:solidFill>
                  <a:sysClr val="windowText" lastClr="000000"/>
                </a:solidFill>
              </a:rPr>
              <a:t>Fysiek adres:</a:t>
            </a:r>
            <a:endParaRPr lang="nl-BE" b="1" u="sng" kern="0">
              <a:solidFill>
                <a:sysClr val="windowText" lastClr="000000"/>
              </a:solidFill>
            </a:endParaRPr>
          </a:p>
        </p:txBody>
      </p:sp>
      <p:pic>
        <p:nvPicPr>
          <p:cNvPr id="31" name="Afbeelding 30"/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00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Communicatie</a:t>
            </a:r>
          </a:p>
        </p:txBody>
      </p:sp>
      <p:sp>
        <p:nvSpPr>
          <p:cNvPr id="4" name="Rectangle 34"/>
          <p:cNvSpPr>
            <a:spLocks noChangeArrowheads="1"/>
          </p:cNvSpPr>
          <p:nvPr/>
        </p:nvSpPr>
        <p:spPr bwMode="auto">
          <a:xfrm>
            <a:off x="1850980" y="1019175"/>
            <a:ext cx="590120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nl-BE" u="sng" kern="0" dirty="0">
                <a:solidFill>
                  <a:sysClr val="windowText" lastClr="000000"/>
                </a:solidFill>
              </a:rPr>
              <a:t>Communicatieobjecten</a:t>
            </a:r>
            <a:endParaRPr lang="nl-BE" b="1" u="sng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Rechthoek 4"/>
          <p:cNvSpPr/>
          <p:nvPr/>
        </p:nvSpPr>
        <p:spPr bwMode="auto">
          <a:xfrm>
            <a:off x="5029443" y="3071811"/>
            <a:ext cx="2071702" cy="123152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kern="0" dirty="0">
                <a:latin typeface="Arial" charset="0"/>
                <a:ea typeface="ＭＳ Ｐゴシック" pitchFamily="96" charset="-128"/>
              </a:rPr>
              <a:t>KNX deelnemer schakelactor</a:t>
            </a:r>
          </a:p>
        </p:txBody>
      </p:sp>
      <p:cxnSp>
        <p:nvCxnSpPr>
          <p:cNvPr id="8" name="Rechte verbindingslijn met pijl 7"/>
          <p:cNvCxnSpPr/>
          <p:nvPr/>
        </p:nvCxnSpPr>
        <p:spPr bwMode="auto">
          <a:xfrm>
            <a:off x="4309443" y="3427412"/>
            <a:ext cx="720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Rechte verbindingslijn met pijl 8"/>
          <p:cNvCxnSpPr/>
          <p:nvPr/>
        </p:nvCxnSpPr>
        <p:spPr bwMode="auto">
          <a:xfrm>
            <a:off x="4309443" y="3927478"/>
            <a:ext cx="720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Rechte verbindingslijn met pijl 11"/>
          <p:cNvCxnSpPr/>
          <p:nvPr/>
        </p:nvCxnSpPr>
        <p:spPr bwMode="auto">
          <a:xfrm>
            <a:off x="7101145" y="3692940"/>
            <a:ext cx="720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echthoek 13"/>
          <p:cNvSpPr/>
          <p:nvPr/>
        </p:nvSpPr>
        <p:spPr bwMode="auto">
          <a:xfrm>
            <a:off x="5029443" y="4946282"/>
            <a:ext cx="2071702" cy="148956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kern="0">
                <a:latin typeface="Arial" charset="0"/>
                <a:ea typeface="ＭＳ Ｐゴシック" pitchFamily="96" charset="-128"/>
              </a:rPr>
              <a:t>KNX deelnemer dimmer</a:t>
            </a:r>
          </a:p>
        </p:txBody>
      </p:sp>
      <p:cxnSp>
        <p:nvCxnSpPr>
          <p:cNvPr id="15" name="Rechte verbindingslijn met pijl 14"/>
          <p:cNvCxnSpPr/>
          <p:nvPr/>
        </p:nvCxnSpPr>
        <p:spPr bwMode="auto">
          <a:xfrm>
            <a:off x="4309443" y="5230445"/>
            <a:ext cx="720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Rechte verbindingslijn met pijl 15"/>
          <p:cNvCxnSpPr/>
          <p:nvPr/>
        </p:nvCxnSpPr>
        <p:spPr bwMode="auto">
          <a:xfrm>
            <a:off x="4309443" y="5730511"/>
            <a:ext cx="720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Rechte verbindingslijn met pijl 16"/>
          <p:cNvCxnSpPr/>
          <p:nvPr/>
        </p:nvCxnSpPr>
        <p:spPr bwMode="auto">
          <a:xfrm>
            <a:off x="4309443" y="6230577"/>
            <a:ext cx="720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Rechte verbindingslijn met pijl 17"/>
          <p:cNvCxnSpPr/>
          <p:nvPr/>
        </p:nvCxnSpPr>
        <p:spPr bwMode="auto">
          <a:xfrm>
            <a:off x="7095525" y="5482066"/>
            <a:ext cx="720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Rechte verbindingslijn met pijl 18"/>
          <p:cNvCxnSpPr/>
          <p:nvPr/>
        </p:nvCxnSpPr>
        <p:spPr bwMode="auto">
          <a:xfrm>
            <a:off x="7095525" y="5982132"/>
            <a:ext cx="720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kstvak 39"/>
          <p:cNvSpPr txBox="1"/>
          <p:nvPr/>
        </p:nvSpPr>
        <p:spPr bwMode="auto">
          <a:xfrm>
            <a:off x="2684658" y="3410364"/>
            <a:ext cx="16968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>
              <a:spcBef>
                <a:spcPct val="20000"/>
              </a:spcBef>
              <a:buFont typeface="Wingdings" pitchFamily="2" charset="2"/>
              <a:buChar char="§"/>
            </a:pPr>
            <a:endParaRPr lang="nl-BE" sz="2000" kern="0">
              <a:solidFill>
                <a:schemeClr val="bg1"/>
              </a:solidFill>
              <a:latin typeface="Arial"/>
              <a:ea typeface="ＭＳ Ｐゴシック"/>
            </a:endParaRPr>
          </a:p>
        </p:txBody>
      </p:sp>
      <p:sp>
        <p:nvSpPr>
          <p:cNvPr id="41" name="Tekstvak 40"/>
          <p:cNvSpPr txBox="1"/>
          <p:nvPr/>
        </p:nvSpPr>
        <p:spPr bwMode="auto">
          <a:xfrm>
            <a:off x="2612613" y="3258135"/>
            <a:ext cx="16968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r">
              <a:spcBef>
                <a:spcPct val="20000"/>
              </a:spcBef>
            </a:pPr>
            <a:r>
              <a:rPr lang="nl-BE" sz="1600" kern="0" dirty="0">
                <a:solidFill>
                  <a:sysClr val="windowText" lastClr="000000"/>
                </a:solidFill>
                <a:latin typeface="Arial"/>
                <a:ea typeface="ＭＳ Ｐゴシック"/>
              </a:rPr>
              <a:t>Schakelen</a:t>
            </a:r>
          </a:p>
        </p:txBody>
      </p:sp>
      <p:sp>
        <p:nvSpPr>
          <p:cNvPr id="42" name="Tekstvak 41"/>
          <p:cNvSpPr txBox="1"/>
          <p:nvPr/>
        </p:nvSpPr>
        <p:spPr bwMode="auto">
          <a:xfrm>
            <a:off x="2600551" y="3767554"/>
            <a:ext cx="16968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r">
              <a:spcBef>
                <a:spcPct val="20000"/>
              </a:spcBef>
            </a:pPr>
            <a:r>
              <a:rPr lang="nl-BE" sz="1600" kern="0" dirty="0">
                <a:solidFill>
                  <a:sysClr val="windowText" lastClr="000000"/>
                </a:solidFill>
                <a:latin typeface="Arial"/>
                <a:ea typeface="ＭＳ Ｐゴシック"/>
              </a:rPr>
              <a:t>Blokkeren</a:t>
            </a:r>
          </a:p>
        </p:txBody>
      </p:sp>
      <p:sp>
        <p:nvSpPr>
          <p:cNvPr id="43" name="Tekstvak 42"/>
          <p:cNvSpPr txBox="1"/>
          <p:nvPr/>
        </p:nvSpPr>
        <p:spPr bwMode="auto">
          <a:xfrm>
            <a:off x="2607600" y="5062721"/>
            <a:ext cx="16968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Schakelen</a:t>
            </a:r>
          </a:p>
        </p:txBody>
      </p:sp>
      <p:sp>
        <p:nvSpPr>
          <p:cNvPr id="44" name="Tekstvak 43"/>
          <p:cNvSpPr txBox="1"/>
          <p:nvPr/>
        </p:nvSpPr>
        <p:spPr bwMode="auto">
          <a:xfrm>
            <a:off x="2595538" y="5572140"/>
            <a:ext cx="16968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Dimmen +/-</a:t>
            </a:r>
          </a:p>
        </p:txBody>
      </p:sp>
      <p:sp>
        <p:nvSpPr>
          <p:cNvPr id="45" name="Tekstvak 44"/>
          <p:cNvSpPr txBox="1"/>
          <p:nvPr/>
        </p:nvSpPr>
        <p:spPr bwMode="auto">
          <a:xfrm>
            <a:off x="2600551" y="6061573"/>
            <a:ext cx="16968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 algn="r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Waarde %</a:t>
            </a:r>
          </a:p>
        </p:txBody>
      </p:sp>
      <p:sp>
        <p:nvSpPr>
          <p:cNvPr id="46" name="Tekstvak 45"/>
          <p:cNvSpPr txBox="1"/>
          <p:nvPr/>
        </p:nvSpPr>
        <p:spPr bwMode="auto">
          <a:xfrm>
            <a:off x="7821145" y="3523663"/>
            <a:ext cx="16968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Status aan/uit</a:t>
            </a:r>
          </a:p>
        </p:txBody>
      </p:sp>
      <p:sp>
        <p:nvSpPr>
          <p:cNvPr id="47" name="Tekstvak 46"/>
          <p:cNvSpPr txBox="1"/>
          <p:nvPr/>
        </p:nvSpPr>
        <p:spPr bwMode="auto">
          <a:xfrm>
            <a:off x="7815525" y="5286388"/>
            <a:ext cx="16968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Status aan/uit</a:t>
            </a:r>
          </a:p>
        </p:txBody>
      </p:sp>
      <p:sp>
        <p:nvSpPr>
          <p:cNvPr id="48" name="Tekstvak 47"/>
          <p:cNvSpPr txBox="1"/>
          <p:nvPr/>
        </p:nvSpPr>
        <p:spPr bwMode="auto">
          <a:xfrm>
            <a:off x="7821145" y="5786454"/>
            <a:ext cx="16968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7800" indent="-177800">
              <a:spcBef>
                <a:spcPct val="20000"/>
              </a:spcBef>
            </a:pPr>
            <a:r>
              <a:rPr lang="nl-BE" sz="1600" kern="0">
                <a:solidFill>
                  <a:sysClr val="windowText" lastClr="000000"/>
                </a:solidFill>
                <a:latin typeface="Arial"/>
                <a:ea typeface="ＭＳ Ｐゴシック"/>
              </a:rPr>
              <a:t>Status waarde%</a:t>
            </a: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auto">
          <a:xfrm>
            <a:off x="1850979" y="1714488"/>
            <a:ext cx="8817021" cy="1641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4163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Iedere deelnemer heeft meerdere communicatieobjecten (ingangen en uitgangen)</a:t>
            </a:r>
          </a:p>
          <a:p>
            <a:pPr marL="284163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De deelnemer ontvangt commando’s en waarden via zijn ingangsobjecten</a:t>
            </a:r>
          </a:p>
          <a:p>
            <a:pPr marL="284163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De statussen staan ter beschikking in de </a:t>
            </a:r>
            <a:r>
              <a:rPr lang="nl-BE" kern="0" dirty="0" err="1">
                <a:solidFill>
                  <a:sysClr val="windowText" lastClr="000000"/>
                </a:solidFill>
              </a:rPr>
              <a:t>de</a:t>
            </a:r>
            <a:r>
              <a:rPr lang="nl-BE" kern="0" dirty="0">
                <a:solidFill>
                  <a:sysClr val="windowText" lastClr="000000"/>
                </a:solidFill>
              </a:rPr>
              <a:t> uitgangsobjecten</a:t>
            </a:r>
          </a:p>
        </p:txBody>
      </p:sp>
    </p:spTree>
    <p:extLst>
      <p:ext uri="{BB962C8B-B14F-4D97-AF65-F5344CB8AC3E}">
        <p14:creationId xmlns:p14="http://schemas.microsoft.com/office/powerpoint/2010/main" val="328579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4"/>
          <p:cNvSpPr>
            <a:spLocks noChangeArrowheads="1"/>
          </p:cNvSpPr>
          <p:nvPr/>
        </p:nvSpPr>
        <p:spPr bwMode="auto">
          <a:xfrm>
            <a:off x="1850980" y="1019175"/>
            <a:ext cx="590120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nl-BE" u="sng" kern="0">
                <a:solidFill>
                  <a:sysClr val="windowText" lastClr="000000"/>
                </a:solidFill>
              </a:rPr>
              <a:t>Groepsadressen</a:t>
            </a:r>
            <a:endParaRPr lang="nl-BE" b="1" u="sng" kern="0">
              <a:solidFill>
                <a:sysClr val="windowText" lastClr="000000"/>
              </a:solidFill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1828800" y="1628800"/>
            <a:ext cx="8267728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4163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Communicatiestructuur tussen </a:t>
            </a:r>
            <a:r>
              <a:rPr lang="nl-BE" kern="0" dirty="0" err="1">
                <a:solidFill>
                  <a:sysClr val="windowText" lastClr="000000"/>
                </a:solidFill>
              </a:rPr>
              <a:t>busdeelnemers</a:t>
            </a:r>
            <a:endParaRPr lang="nl-BE" kern="0" dirty="0">
              <a:solidFill>
                <a:sysClr val="windowText" lastClr="000000"/>
              </a:solidFill>
            </a:endParaRPr>
          </a:p>
          <a:p>
            <a:pPr marL="284163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Worden samen met een commando in een bustelegram verstuurd</a:t>
            </a:r>
          </a:p>
          <a:p>
            <a:pPr marL="284163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Verbonden met de communicatieobjecten van de </a:t>
            </a:r>
            <a:r>
              <a:rPr lang="nl-BE" kern="0" dirty="0" err="1">
                <a:solidFill>
                  <a:sysClr val="windowText" lastClr="000000"/>
                </a:solidFill>
              </a:rPr>
              <a:t>busdeelnemers</a:t>
            </a:r>
            <a:endParaRPr lang="nl-BE" kern="0" dirty="0">
              <a:solidFill>
                <a:sysClr val="windowText" lastClr="000000"/>
              </a:solidFill>
            </a:endParaRPr>
          </a:p>
          <a:p>
            <a:pPr marL="284163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endParaRPr lang="nl-BE" kern="0" dirty="0">
              <a:solidFill>
                <a:sysClr val="windowText" lastClr="000000"/>
              </a:solidFill>
            </a:endParaRPr>
          </a:p>
          <a:p>
            <a:pPr marL="284163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Een groepsadres is samengesteld uit:</a:t>
            </a:r>
          </a:p>
        </p:txBody>
      </p:sp>
      <p:pic>
        <p:nvPicPr>
          <p:cNvPr id="21" name="Afbeelding 20"/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Communicatie</a:t>
            </a:r>
          </a:p>
        </p:txBody>
      </p:sp>
      <p:sp>
        <p:nvSpPr>
          <p:cNvPr id="23" name="Rechthoek 22"/>
          <p:cNvSpPr/>
          <p:nvPr/>
        </p:nvSpPr>
        <p:spPr>
          <a:xfrm>
            <a:off x="2952728" y="3571876"/>
            <a:ext cx="2071702" cy="6429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kern="0">
                <a:solidFill>
                  <a:sysClr val="windowText" lastClr="000000"/>
                </a:solidFill>
              </a:rPr>
              <a:t>Hoofdgroep</a:t>
            </a:r>
          </a:p>
        </p:txBody>
      </p:sp>
      <p:sp>
        <p:nvSpPr>
          <p:cNvPr id="24" name="Rechthoek 23"/>
          <p:cNvSpPr/>
          <p:nvPr/>
        </p:nvSpPr>
        <p:spPr>
          <a:xfrm>
            <a:off x="5024430" y="3571876"/>
            <a:ext cx="2071702" cy="6429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kern="0">
                <a:solidFill>
                  <a:sysClr val="windowText" lastClr="000000"/>
                </a:solidFill>
              </a:rPr>
              <a:t>Middengroep</a:t>
            </a:r>
          </a:p>
        </p:txBody>
      </p:sp>
      <p:sp>
        <p:nvSpPr>
          <p:cNvPr id="27" name="Rechthoek 26"/>
          <p:cNvSpPr/>
          <p:nvPr/>
        </p:nvSpPr>
        <p:spPr>
          <a:xfrm>
            <a:off x="7096132" y="3571876"/>
            <a:ext cx="2071702" cy="6429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kern="0">
                <a:solidFill>
                  <a:sysClr val="windowText" lastClr="000000"/>
                </a:solidFill>
              </a:rPr>
              <a:t>Adres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3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024034" y="1000108"/>
            <a:ext cx="2071702" cy="6429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kern="0">
                <a:solidFill>
                  <a:sysClr val="windowText" lastClr="000000"/>
                </a:solidFill>
              </a:rPr>
              <a:t>Hoofdgroep</a:t>
            </a:r>
          </a:p>
        </p:txBody>
      </p:sp>
      <p:sp>
        <p:nvSpPr>
          <p:cNvPr id="3" name="Rechthoek 2"/>
          <p:cNvSpPr/>
          <p:nvPr/>
        </p:nvSpPr>
        <p:spPr>
          <a:xfrm>
            <a:off x="4095736" y="1000108"/>
            <a:ext cx="2071702" cy="6429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kern="0">
                <a:solidFill>
                  <a:sysClr val="windowText" lastClr="000000"/>
                </a:solidFill>
              </a:rPr>
              <a:t>Middengroep</a:t>
            </a:r>
          </a:p>
        </p:txBody>
      </p:sp>
      <p:sp>
        <p:nvSpPr>
          <p:cNvPr id="4" name="Rechthoek 3"/>
          <p:cNvSpPr/>
          <p:nvPr/>
        </p:nvSpPr>
        <p:spPr>
          <a:xfrm>
            <a:off x="6167438" y="1000108"/>
            <a:ext cx="2071702" cy="6429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kern="0">
                <a:solidFill>
                  <a:sysClr val="windowText" lastClr="000000"/>
                </a:solidFill>
              </a:rPr>
              <a:t>Adres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7953388" y="1928802"/>
            <a:ext cx="2571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kern="0">
                <a:solidFill>
                  <a:sysClr val="windowText" lastClr="000000"/>
                </a:solidFill>
              </a:rPr>
              <a:t>1 Centraal aan/uit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2 Keuken aan/uit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3 Woonkamer aan/uit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4 Gelijkvloers aan/uit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5 Verdieping aan/uit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….</a:t>
            </a:r>
          </a:p>
        </p:txBody>
      </p:sp>
      <p:sp>
        <p:nvSpPr>
          <p:cNvPr id="6" name="Linkeraccolade 5"/>
          <p:cNvSpPr/>
          <p:nvPr/>
        </p:nvSpPr>
        <p:spPr>
          <a:xfrm>
            <a:off x="7310446" y="2000240"/>
            <a:ext cx="642942" cy="157163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sz="1600" kern="0">
              <a:solidFill>
                <a:sysClr val="windowText" lastClr="000000"/>
              </a:solidFill>
            </a:endParaRPr>
          </a:p>
        </p:txBody>
      </p:sp>
      <p:cxnSp>
        <p:nvCxnSpPr>
          <p:cNvPr id="7" name="Vorm 6"/>
          <p:cNvCxnSpPr>
            <a:stCxn id="6" idx="1"/>
            <a:endCxn id="4" idx="2"/>
          </p:cNvCxnSpPr>
          <p:nvPr/>
        </p:nvCxnSpPr>
        <p:spPr>
          <a:xfrm rot="10800000">
            <a:off x="7203291" y="1643050"/>
            <a:ext cx="107157" cy="114300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/>
          <p:cNvSpPr txBox="1"/>
          <p:nvPr/>
        </p:nvSpPr>
        <p:spPr>
          <a:xfrm>
            <a:off x="6167438" y="3603500"/>
            <a:ext cx="2286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kern="0">
                <a:solidFill>
                  <a:srgbClr val="FF0000"/>
                </a:solidFill>
              </a:rPr>
              <a:t>1 </a:t>
            </a:r>
            <a:r>
              <a:rPr lang="nl-BE" sz="1600" u="sng" kern="0">
                <a:solidFill>
                  <a:srgbClr val="FF0000"/>
                </a:solidFill>
              </a:rPr>
              <a:t>Centraal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2 Datum / tijd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3 Scènes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4 Logische functies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5 Blokkeringen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….</a:t>
            </a:r>
          </a:p>
        </p:txBody>
      </p:sp>
      <p:sp>
        <p:nvSpPr>
          <p:cNvPr id="9" name="Linkeraccolade 8"/>
          <p:cNvSpPr/>
          <p:nvPr/>
        </p:nvSpPr>
        <p:spPr>
          <a:xfrm>
            <a:off x="5524496" y="3674938"/>
            <a:ext cx="642942" cy="157163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sz="1600" kern="0">
              <a:solidFill>
                <a:sysClr val="windowText" lastClr="000000"/>
              </a:solidFill>
            </a:endParaRPr>
          </a:p>
        </p:txBody>
      </p:sp>
      <p:cxnSp>
        <p:nvCxnSpPr>
          <p:cNvPr id="10" name="Vorm 9"/>
          <p:cNvCxnSpPr>
            <a:stCxn id="9" idx="1"/>
            <a:endCxn id="3" idx="2"/>
          </p:cNvCxnSpPr>
          <p:nvPr/>
        </p:nvCxnSpPr>
        <p:spPr>
          <a:xfrm rot="10800000">
            <a:off x="5131589" y="1643050"/>
            <a:ext cx="392909" cy="2817706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3952860" y="5032260"/>
            <a:ext cx="30718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kern="0">
                <a:solidFill>
                  <a:srgbClr val="FF0000"/>
                </a:solidFill>
              </a:rPr>
              <a:t>1 </a:t>
            </a:r>
            <a:r>
              <a:rPr lang="nl-BE" sz="1600" u="sng" kern="0">
                <a:solidFill>
                  <a:srgbClr val="FF0000"/>
                </a:solidFill>
              </a:rPr>
              <a:t>Functies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2 Verlichting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3 Zonwering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4 Verwarming / Koeling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5 Alarmcentrale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….</a:t>
            </a:r>
          </a:p>
        </p:txBody>
      </p:sp>
      <p:sp>
        <p:nvSpPr>
          <p:cNvPr id="12" name="Linkeraccolade 11"/>
          <p:cNvSpPr/>
          <p:nvPr/>
        </p:nvSpPr>
        <p:spPr>
          <a:xfrm>
            <a:off x="3309918" y="5103698"/>
            <a:ext cx="642942" cy="157163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sz="1600" kern="0">
              <a:solidFill>
                <a:sysClr val="windowText" lastClr="000000"/>
              </a:solidFill>
            </a:endParaRPr>
          </a:p>
        </p:txBody>
      </p:sp>
      <p:cxnSp>
        <p:nvCxnSpPr>
          <p:cNvPr id="13" name="Vorm 12"/>
          <p:cNvCxnSpPr>
            <a:stCxn id="12" idx="1"/>
            <a:endCxn id="2" idx="2"/>
          </p:cNvCxnSpPr>
          <p:nvPr/>
        </p:nvCxnSpPr>
        <p:spPr>
          <a:xfrm rot="10800000">
            <a:off x="3059887" y="1643050"/>
            <a:ext cx="250033" cy="4246466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Communicatie</a:t>
            </a: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98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024034" y="1000108"/>
            <a:ext cx="2071702" cy="6429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kern="0">
                <a:solidFill>
                  <a:sysClr val="windowText" lastClr="000000"/>
                </a:solidFill>
              </a:rPr>
              <a:t>Hoofdgroep</a:t>
            </a:r>
          </a:p>
        </p:txBody>
      </p:sp>
      <p:sp>
        <p:nvSpPr>
          <p:cNvPr id="3" name="Rechthoek 2"/>
          <p:cNvSpPr/>
          <p:nvPr/>
        </p:nvSpPr>
        <p:spPr>
          <a:xfrm>
            <a:off x="4095736" y="1000108"/>
            <a:ext cx="2071702" cy="6429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kern="0">
                <a:solidFill>
                  <a:sysClr val="windowText" lastClr="000000"/>
                </a:solidFill>
              </a:rPr>
              <a:t>Middengroep</a:t>
            </a:r>
          </a:p>
        </p:txBody>
      </p:sp>
      <p:sp>
        <p:nvSpPr>
          <p:cNvPr id="4" name="Rechthoek 3"/>
          <p:cNvSpPr/>
          <p:nvPr/>
        </p:nvSpPr>
        <p:spPr>
          <a:xfrm>
            <a:off x="6167438" y="1000108"/>
            <a:ext cx="2071702" cy="6429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kern="0">
                <a:solidFill>
                  <a:sysClr val="windowText" lastClr="000000"/>
                </a:solidFill>
              </a:rPr>
              <a:t>Adres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7953388" y="1928802"/>
            <a:ext cx="2571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kern="0">
                <a:solidFill>
                  <a:sysClr val="windowText" lastClr="000000"/>
                </a:solidFill>
              </a:rPr>
              <a:t>1 Keuken - tafel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2 Keuken - werkblad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3 Woonkamer - sofa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4 Woonkamer - tv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5 Inkom - LED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….</a:t>
            </a:r>
          </a:p>
        </p:txBody>
      </p:sp>
      <p:sp>
        <p:nvSpPr>
          <p:cNvPr id="6" name="Linkeraccolade 5"/>
          <p:cNvSpPr/>
          <p:nvPr/>
        </p:nvSpPr>
        <p:spPr>
          <a:xfrm>
            <a:off x="7310446" y="2000240"/>
            <a:ext cx="642942" cy="157163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sz="1600" kern="0">
              <a:solidFill>
                <a:sysClr val="windowText" lastClr="000000"/>
              </a:solidFill>
            </a:endParaRPr>
          </a:p>
        </p:txBody>
      </p:sp>
      <p:cxnSp>
        <p:nvCxnSpPr>
          <p:cNvPr id="7" name="Vorm 6"/>
          <p:cNvCxnSpPr>
            <a:stCxn id="6" idx="1"/>
            <a:endCxn id="4" idx="2"/>
          </p:cNvCxnSpPr>
          <p:nvPr/>
        </p:nvCxnSpPr>
        <p:spPr>
          <a:xfrm rot="10800000">
            <a:off x="7203291" y="1643050"/>
            <a:ext cx="107157" cy="114300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/>
          <p:cNvSpPr txBox="1"/>
          <p:nvPr/>
        </p:nvSpPr>
        <p:spPr>
          <a:xfrm>
            <a:off x="6167438" y="3603500"/>
            <a:ext cx="2286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kern="0">
                <a:solidFill>
                  <a:sysClr val="windowText" lastClr="000000"/>
                </a:solidFill>
              </a:rPr>
              <a:t>1 Schakelen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2 Dimmen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3 Waarde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4 Status aan/uit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5 Status waarde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….</a:t>
            </a:r>
          </a:p>
        </p:txBody>
      </p:sp>
      <p:sp>
        <p:nvSpPr>
          <p:cNvPr id="9" name="Linkeraccolade 8"/>
          <p:cNvSpPr/>
          <p:nvPr/>
        </p:nvSpPr>
        <p:spPr>
          <a:xfrm>
            <a:off x="5524496" y="3674938"/>
            <a:ext cx="642942" cy="157163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sz="1600" kern="0">
              <a:solidFill>
                <a:sysClr val="windowText" lastClr="000000"/>
              </a:solidFill>
            </a:endParaRPr>
          </a:p>
        </p:txBody>
      </p:sp>
      <p:cxnSp>
        <p:nvCxnSpPr>
          <p:cNvPr id="10" name="Vorm 9"/>
          <p:cNvCxnSpPr>
            <a:stCxn id="9" idx="1"/>
            <a:endCxn id="3" idx="2"/>
          </p:cNvCxnSpPr>
          <p:nvPr/>
        </p:nvCxnSpPr>
        <p:spPr>
          <a:xfrm rot="10800000">
            <a:off x="5131589" y="1643050"/>
            <a:ext cx="392909" cy="2817706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nkeraccolade 11"/>
          <p:cNvSpPr/>
          <p:nvPr/>
        </p:nvSpPr>
        <p:spPr>
          <a:xfrm>
            <a:off x="3309918" y="5103698"/>
            <a:ext cx="642942" cy="157163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sz="1600" kern="0">
              <a:solidFill>
                <a:sysClr val="windowText" lastClr="000000"/>
              </a:solidFill>
            </a:endParaRPr>
          </a:p>
        </p:txBody>
      </p:sp>
      <p:cxnSp>
        <p:nvCxnSpPr>
          <p:cNvPr id="13" name="Vorm 12"/>
          <p:cNvCxnSpPr>
            <a:stCxn id="12" idx="1"/>
            <a:endCxn id="2" idx="2"/>
          </p:cNvCxnSpPr>
          <p:nvPr/>
        </p:nvCxnSpPr>
        <p:spPr>
          <a:xfrm rot="10800000">
            <a:off x="3059887" y="1643050"/>
            <a:ext cx="250033" cy="4246466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Communicatie</a:t>
            </a:r>
          </a:p>
        </p:txBody>
      </p:sp>
      <p:sp>
        <p:nvSpPr>
          <p:cNvPr id="16" name="Tekstvak 15"/>
          <p:cNvSpPr txBox="1"/>
          <p:nvPr/>
        </p:nvSpPr>
        <p:spPr>
          <a:xfrm>
            <a:off x="3952860" y="5032260"/>
            <a:ext cx="30718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kern="0">
                <a:solidFill>
                  <a:sysClr val="windowText" lastClr="000000"/>
                </a:solidFill>
              </a:rPr>
              <a:t>1 Functies</a:t>
            </a:r>
          </a:p>
          <a:p>
            <a:r>
              <a:rPr lang="nl-BE" sz="1600" kern="0">
                <a:solidFill>
                  <a:srgbClr val="FF0000"/>
                </a:solidFill>
              </a:rPr>
              <a:t>2 </a:t>
            </a:r>
            <a:r>
              <a:rPr lang="nl-BE" sz="1600" u="sng" kern="0">
                <a:solidFill>
                  <a:srgbClr val="FF0000"/>
                </a:solidFill>
              </a:rPr>
              <a:t>Verlichting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3 Zonwering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4 Verwarming / Koeling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5 Alarmcentrale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….</a:t>
            </a:r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91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024034" y="1000108"/>
            <a:ext cx="2071702" cy="6429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kern="0">
                <a:solidFill>
                  <a:sysClr val="windowText" lastClr="000000"/>
                </a:solidFill>
              </a:rPr>
              <a:t>Hoofdgroep</a:t>
            </a:r>
          </a:p>
        </p:txBody>
      </p:sp>
      <p:sp>
        <p:nvSpPr>
          <p:cNvPr id="3" name="Rechthoek 2"/>
          <p:cNvSpPr/>
          <p:nvPr/>
        </p:nvSpPr>
        <p:spPr>
          <a:xfrm>
            <a:off x="4095736" y="1000108"/>
            <a:ext cx="2071702" cy="6429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kern="0">
                <a:solidFill>
                  <a:sysClr val="windowText" lastClr="000000"/>
                </a:solidFill>
              </a:rPr>
              <a:t>Middengroep</a:t>
            </a:r>
          </a:p>
        </p:txBody>
      </p:sp>
      <p:sp>
        <p:nvSpPr>
          <p:cNvPr id="4" name="Rechthoek 3"/>
          <p:cNvSpPr/>
          <p:nvPr/>
        </p:nvSpPr>
        <p:spPr>
          <a:xfrm>
            <a:off x="6167438" y="1000108"/>
            <a:ext cx="2071702" cy="6429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kern="0">
                <a:solidFill>
                  <a:sysClr val="windowText" lastClr="000000"/>
                </a:solidFill>
              </a:rPr>
              <a:t>Adres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7953388" y="1928802"/>
            <a:ext cx="2714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kern="0">
                <a:solidFill>
                  <a:sysClr val="windowText" lastClr="000000"/>
                </a:solidFill>
              </a:rPr>
              <a:t>1 Zonwering keuken 1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2 Zonwering keuken 2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3 Zonwering woonkamer 1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4 Zonwering woonkamer 2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5 Zonwering bureau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….</a:t>
            </a:r>
          </a:p>
        </p:txBody>
      </p:sp>
      <p:sp>
        <p:nvSpPr>
          <p:cNvPr id="6" name="Linkeraccolade 5"/>
          <p:cNvSpPr/>
          <p:nvPr/>
        </p:nvSpPr>
        <p:spPr>
          <a:xfrm>
            <a:off x="7310446" y="2000240"/>
            <a:ext cx="642942" cy="157163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sz="1600" kern="0">
              <a:solidFill>
                <a:sysClr val="windowText" lastClr="000000"/>
              </a:solidFill>
            </a:endParaRPr>
          </a:p>
        </p:txBody>
      </p:sp>
      <p:cxnSp>
        <p:nvCxnSpPr>
          <p:cNvPr id="7" name="Vorm 6"/>
          <p:cNvCxnSpPr>
            <a:stCxn id="6" idx="1"/>
            <a:endCxn id="4" idx="2"/>
          </p:cNvCxnSpPr>
          <p:nvPr/>
        </p:nvCxnSpPr>
        <p:spPr>
          <a:xfrm rot="10800000">
            <a:off x="7203291" y="1643050"/>
            <a:ext cx="107157" cy="114300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/>
          <p:cNvSpPr txBox="1"/>
          <p:nvPr/>
        </p:nvSpPr>
        <p:spPr>
          <a:xfrm>
            <a:off x="6167438" y="3603500"/>
            <a:ext cx="2286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kern="0">
                <a:solidFill>
                  <a:sysClr val="windowText" lastClr="000000"/>
                </a:solidFill>
              </a:rPr>
              <a:t>1 Omhoog / omlaag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2 Positie vragen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3 Status beweging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4 Status positie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5 Veiligheid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….</a:t>
            </a:r>
          </a:p>
        </p:txBody>
      </p:sp>
      <p:sp>
        <p:nvSpPr>
          <p:cNvPr id="9" name="Linkeraccolade 8"/>
          <p:cNvSpPr/>
          <p:nvPr/>
        </p:nvSpPr>
        <p:spPr>
          <a:xfrm>
            <a:off x="5524496" y="3674938"/>
            <a:ext cx="642942" cy="157163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sz="1600" kern="0">
              <a:solidFill>
                <a:sysClr val="windowText" lastClr="000000"/>
              </a:solidFill>
            </a:endParaRPr>
          </a:p>
        </p:txBody>
      </p:sp>
      <p:cxnSp>
        <p:nvCxnSpPr>
          <p:cNvPr id="10" name="Vorm 9"/>
          <p:cNvCxnSpPr>
            <a:stCxn id="9" idx="1"/>
            <a:endCxn id="3" idx="2"/>
          </p:cNvCxnSpPr>
          <p:nvPr/>
        </p:nvCxnSpPr>
        <p:spPr>
          <a:xfrm rot="10800000">
            <a:off x="5131589" y="1643050"/>
            <a:ext cx="392909" cy="2817706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nkeraccolade 11"/>
          <p:cNvSpPr/>
          <p:nvPr/>
        </p:nvSpPr>
        <p:spPr>
          <a:xfrm>
            <a:off x="3309918" y="5103698"/>
            <a:ext cx="642942" cy="157163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sz="1600" kern="0">
              <a:solidFill>
                <a:sysClr val="windowText" lastClr="000000"/>
              </a:solidFill>
            </a:endParaRPr>
          </a:p>
        </p:txBody>
      </p:sp>
      <p:cxnSp>
        <p:nvCxnSpPr>
          <p:cNvPr id="13" name="Vorm 12"/>
          <p:cNvCxnSpPr>
            <a:stCxn id="12" idx="1"/>
            <a:endCxn id="2" idx="2"/>
          </p:cNvCxnSpPr>
          <p:nvPr/>
        </p:nvCxnSpPr>
        <p:spPr>
          <a:xfrm rot="10800000">
            <a:off x="3059887" y="1643050"/>
            <a:ext cx="250033" cy="4246466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Communicatie</a:t>
            </a:r>
          </a:p>
        </p:txBody>
      </p:sp>
      <p:sp>
        <p:nvSpPr>
          <p:cNvPr id="16" name="Tekstvak 15"/>
          <p:cNvSpPr txBox="1"/>
          <p:nvPr/>
        </p:nvSpPr>
        <p:spPr>
          <a:xfrm>
            <a:off x="3952860" y="5032260"/>
            <a:ext cx="30718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kern="0">
                <a:solidFill>
                  <a:sysClr val="windowText" lastClr="000000"/>
                </a:solidFill>
              </a:rPr>
              <a:t>1 Functies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2 Verlichting</a:t>
            </a:r>
          </a:p>
          <a:p>
            <a:r>
              <a:rPr lang="nl-BE" sz="1600" kern="0">
                <a:solidFill>
                  <a:srgbClr val="FF0000"/>
                </a:solidFill>
              </a:rPr>
              <a:t>3 </a:t>
            </a:r>
            <a:r>
              <a:rPr lang="nl-BE" sz="1600" u="sng" kern="0">
                <a:solidFill>
                  <a:srgbClr val="FF0000"/>
                </a:solidFill>
              </a:rPr>
              <a:t>Zonwering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4 Verwarming / Koeling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5 Alarmcentrale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….</a:t>
            </a:r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8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8153400" y="609601"/>
            <a:ext cx="152400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endParaRPr lang="nl-BE" sz="2400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pic>
        <p:nvPicPr>
          <p:cNvPr id="5127" name="Afbeelding 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93214" y="6289675"/>
            <a:ext cx="1190625" cy="3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1968388" y="2071678"/>
            <a:ext cx="7796242" cy="2862964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 </a:t>
            </a:r>
            <a:r>
              <a:rPr lang="nl-BE" kern="0" dirty="0">
                <a:solidFill>
                  <a:sysClr val="windowText" lastClr="000000"/>
                </a:solidFill>
              </a:rPr>
              <a:t>Meer vraag naar comfort</a:t>
            </a:r>
            <a:endParaRPr lang="nl-BE" kern="0" dirty="0">
              <a:solidFill>
                <a:sysClr val="windowText" lastClr="00000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 </a:t>
            </a:r>
            <a:r>
              <a:rPr lang="nl-BE" kern="0" dirty="0">
                <a:solidFill>
                  <a:sysClr val="windowText" lastClr="000000"/>
                </a:solidFill>
              </a:rPr>
              <a:t>Uitgebreide functionaliteiten</a:t>
            </a:r>
            <a:endParaRPr lang="nl-BE" kern="0" dirty="0">
              <a:solidFill>
                <a:sysClr val="windowText" lastClr="00000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 </a:t>
            </a:r>
            <a:r>
              <a:rPr lang="nl-BE" kern="0" dirty="0">
                <a:solidFill>
                  <a:sysClr val="windowText" lastClr="000000"/>
                </a:solidFill>
              </a:rPr>
              <a:t>Eenvoudige bediening / gebruik</a:t>
            </a:r>
            <a:endParaRPr lang="nl-BE" kern="0" dirty="0">
              <a:solidFill>
                <a:sysClr val="windowText" lastClr="00000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 Integratie van verschillende technologieën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 Energiebesparing </a:t>
            </a: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  <a:sym typeface="Wingdings" pitchFamily="2" charset="2"/>
              </a:rPr>
              <a:t> </a:t>
            </a:r>
            <a:r>
              <a:rPr lang="nl-BE" i="1" kern="0" dirty="0">
                <a:solidFill>
                  <a:sysClr val="windowText" lastClr="000000"/>
                </a:solidFill>
                <a:latin typeface="Arial" pitchFamily="34" charset="0"/>
                <a:sym typeface="Wingdings" pitchFamily="2" charset="2"/>
              </a:rPr>
              <a:t>Green building</a:t>
            </a:r>
            <a:endParaRPr lang="nl-BE" i="1" kern="0" dirty="0">
              <a:solidFill>
                <a:sysClr val="windowText" lastClr="00000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 </a:t>
            </a:r>
            <a:r>
              <a:rPr lang="nl-BE" kern="0" dirty="0">
                <a:solidFill>
                  <a:sysClr val="windowText" lastClr="000000"/>
                </a:solidFill>
              </a:rPr>
              <a:t>Verlagen van de installatie- en uitbreidingskosten</a:t>
            </a:r>
            <a:endParaRPr lang="nl-BE" kern="0" dirty="0">
              <a:solidFill>
                <a:sysClr val="windowText" lastClr="00000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 Installatie die klaar is voor de toekomst </a:t>
            </a: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  <a:sym typeface="Wingdings" pitchFamily="2" charset="2"/>
              </a:rPr>
              <a:t> </a:t>
            </a:r>
            <a:r>
              <a:rPr lang="nl-BE" i="1" kern="0" dirty="0">
                <a:solidFill>
                  <a:sysClr val="windowText" lastClr="000000"/>
                </a:solidFill>
                <a:latin typeface="Arial" pitchFamily="34" charset="0"/>
                <a:sym typeface="Wingdings" pitchFamily="2" charset="2"/>
              </a:rPr>
              <a:t>Continuïteit gegarandeerd</a:t>
            </a:r>
            <a:endParaRPr lang="nl-BE" i="1" kern="0" dirty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1968388" y="1290705"/>
            <a:ext cx="3127480" cy="32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indent="-190500">
              <a:lnSpc>
                <a:spcPct val="85000"/>
              </a:lnSpc>
              <a:spcBef>
                <a:spcPct val="50000"/>
              </a:spcBef>
            </a:pPr>
            <a:r>
              <a:rPr lang="nl-BE" u="sng" kern="0" dirty="0">
                <a:solidFill>
                  <a:sysClr val="windowText" lastClr="000000"/>
                </a:solidFill>
              </a:rPr>
              <a:t>Moderne installatie:</a:t>
            </a:r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 rotWithShape="1">
          <a:blip r:embed="rId4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>
                <a:solidFill>
                  <a:schemeClr val="bg2">
                    <a:lumMod val="50000"/>
                  </a:schemeClr>
                </a:solidFill>
              </a:rPr>
              <a:t>Gestelde eisen</a:t>
            </a:r>
            <a:endParaRPr lang="nl-BE" b="1" kern="0">
              <a:solidFill>
                <a:schemeClr val="bg2">
                  <a:lumMod val="50000"/>
                </a:scheme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108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024034" y="1000108"/>
            <a:ext cx="2071702" cy="6429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kern="0">
                <a:solidFill>
                  <a:sysClr val="windowText" lastClr="000000"/>
                </a:solidFill>
              </a:rPr>
              <a:t>Hoofdgroep</a:t>
            </a:r>
          </a:p>
        </p:txBody>
      </p:sp>
      <p:sp>
        <p:nvSpPr>
          <p:cNvPr id="3" name="Rechthoek 2"/>
          <p:cNvSpPr/>
          <p:nvPr/>
        </p:nvSpPr>
        <p:spPr>
          <a:xfrm>
            <a:off x="4095736" y="1000108"/>
            <a:ext cx="2071702" cy="6429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kern="0">
                <a:solidFill>
                  <a:sysClr val="windowText" lastClr="000000"/>
                </a:solidFill>
              </a:rPr>
              <a:t>Middengroep</a:t>
            </a:r>
          </a:p>
        </p:txBody>
      </p:sp>
      <p:sp>
        <p:nvSpPr>
          <p:cNvPr id="4" name="Rechthoek 3"/>
          <p:cNvSpPr/>
          <p:nvPr/>
        </p:nvSpPr>
        <p:spPr>
          <a:xfrm>
            <a:off x="6167438" y="1000108"/>
            <a:ext cx="2071702" cy="6429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kern="0">
                <a:solidFill>
                  <a:sysClr val="windowText" lastClr="000000"/>
                </a:solidFill>
              </a:rPr>
              <a:t>Adres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7953388" y="1928802"/>
            <a:ext cx="2571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kern="0">
                <a:solidFill>
                  <a:sysClr val="windowText" lastClr="000000"/>
                </a:solidFill>
              </a:rPr>
              <a:t>1 Actuele temperatuur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2 Gevraagde temperatuur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3 Bedrijfsmodus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4 Actie verwarmen 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5 Actie koelen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….</a:t>
            </a:r>
          </a:p>
        </p:txBody>
      </p:sp>
      <p:sp>
        <p:nvSpPr>
          <p:cNvPr id="6" name="Linkeraccolade 5"/>
          <p:cNvSpPr/>
          <p:nvPr/>
        </p:nvSpPr>
        <p:spPr>
          <a:xfrm>
            <a:off x="7310446" y="2000240"/>
            <a:ext cx="642942" cy="157163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sz="1600" kern="0">
              <a:solidFill>
                <a:sysClr val="windowText" lastClr="000000"/>
              </a:solidFill>
            </a:endParaRPr>
          </a:p>
        </p:txBody>
      </p:sp>
      <p:cxnSp>
        <p:nvCxnSpPr>
          <p:cNvPr id="7" name="Vorm 6"/>
          <p:cNvCxnSpPr>
            <a:stCxn id="6" idx="1"/>
            <a:endCxn id="4" idx="2"/>
          </p:cNvCxnSpPr>
          <p:nvPr/>
        </p:nvCxnSpPr>
        <p:spPr>
          <a:xfrm rot="10800000">
            <a:off x="7203291" y="1643050"/>
            <a:ext cx="107157" cy="114300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/>
          <p:cNvSpPr txBox="1"/>
          <p:nvPr/>
        </p:nvSpPr>
        <p:spPr>
          <a:xfrm>
            <a:off x="6167438" y="3603500"/>
            <a:ext cx="2286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kern="0">
                <a:solidFill>
                  <a:srgbClr val="FF0000"/>
                </a:solidFill>
              </a:rPr>
              <a:t>1 </a:t>
            </a:r>
            <a:r>
              <a:rPr lang="nl-BE" sz="1600" u="sng" kern="0">
                <a:solidFill>
                  <a:srgbClr val="FF0000"/>
                </a:solidFill>
              </a:rPr>
              <a:t>Zone keuken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2 Zone woonkamer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3 Zone bureau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4 Zone kamer 1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5 Zone kamer 2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….</a:t>
            </a:r>
          </a:p>
        </p:txBody>
      </p:sp>
      <p:sp>
        <p:nvSpPr>
          <p:cNvPr id="9" name="Linkeraccolade 8"/>
          <p:cNvSpPr/>
          <p:nvPr/>
        </p:nvSpPr>
        <p:spPr>
          <a:xfrm>
            <a:off x="5524496" y="3674938"/>
            <a:ext cx="642942" cy="157163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sz="1600" kern="0">
              <a:solidFill>
                <a:sysClr val="windowText" lastClr="000000"/>
              </a:solidFill>
            </a:endParaRPr>
          </a:p>
        </p:txBody>
      </p:sp>
      <p:cxnSp>
        <p:nvCxnSpPr>
          <p:cNvPr id="10" name="Vorm 9"/>
          <p:cNvCxnSpPr>
            <a:stCxn id="9" idx="1"/>
            <a:endCxn id="3" idx="2"/>
          </p:cNvCxnSpPr>
          <p:nvPr/>
        </p:nvCxnSpPr>
        <p:spPr>
          <a:xfrm rot="10800000">
            <a:off x="5131589" y="1643050"/>
            <a:ext cx="392909" cy="2817706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inkeraccolade 10"/>
          <p:cNvSpPr/>
          <p:nvPr/>
        </p:nvSpPr>
        <p:spPr>
          <a:xfrm>
            <a:off x="3309918" y="5103698"/>
            <a:ext cx="642942" cy="157163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sz="1600" kern="0">
              <a:solidFill>
                <a:sysClr val="windowText" lastClr="000000"/>
              </a:solidFill>
            </a:endParaRPr>
          </a:p>
        </p:txBody>
      </p:sp>
      <p:cxnSp>
        <p:nvCxnSpPr>
          <p:cNvPr id="12" name="Vorm 11"/>
          <p:cNvCxnSpPr>
            <a:stCxn id="11" idx="1"/>
            <a:endCxn id="2" idx="2"/>
          </p:cNvCxnSpPr>
          <p:nvPr/>
        </p:nvCxnSpPr>
        <p:spPr>
          <a:xfrm rot="10800000">
            <a:off x="3059887" y="1643050"/>
            <a:ext cx="250033" cy="4246466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Communicatie</a:t>
            </a:r>
          </a:p>
        </p:txBody>
      </p:sp>
      <p:sp>
        <p:nvSpPr>
          <p:cNvPr id="16" name="Tekstvak 15"/>
          <p:cNvSpPr txBox="1"/>
          <p:nvPr/>
        </p:nvSpPr>
        <p:spPr>
          <a:xfrm>
            <a:off x="3952860" y="5032260"/>
            <a:ext cx="30718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kern="0">
                <a:solidFill>
                  <a:sysClr val="windowText" lastClr="000000"/>
                </a:solidFill>
              </a:rPr>
              <a:t>1 Functies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2 Verlichting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3 Zonwering</a:t>
            </a:r>
          </a:p>
          <a:p>
            <a:r>
              <a:rPr lang="nl-BE" sz="1600" kern="0">
                <a:solidFill>
                  <a:srgbClr val="FF0000"/>
                </a:solidFill>
              </a:rPr>
              <a:t>4 </a:t>
            </a:r>
            <a:r>
              <a:rPr lang="nl-BE" sz="1600" u="sng" kern="0">
                <a:solidFill>
                  <a:srgbClr val="FF0000"/>
                </a:solidFill>
              </a:rPr>
              <a:t>Verwarming / Koeling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5 Alarmcentrale</a:t>
            </a:r>
          </a:p>
          <a:p>
            <a:r>
              <a:rPr lang="nl-BE" sz="1600" kern="0">
                <a:solidFill>
                  <a:sysClr val="windowText" lastClr="000000"/>
                </a:solidFill>
              </a:rPr>
              <a:t>….</a:t>
            </a:r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56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Communicatie</a:t>
            </a:r>
          </a:p>
        </p:txBody>
      </p:sp>
      <p:sp>
        <p:nvSpPr>
          <p:cNvPr id="4" name="Tekstvak 3"/>
          <p:cNvSpPr txBox="1"/>
          <p:nvPr/>
        </p:nvSpPr>
        <p:spPr>
          <a:xfrm rot="3250523">
            <a:off x="1938546" y="1914752"/>
            <a:ext cx="4028628" cy="3857652"/>
          </a:xfrm>
          <a:custGeom>
            <a:avLst/>
            <a:gdLst>
              <a:gd name="connsiteX0" fmla="*/ 0 w 4714908"/>
              <a:gd name="connsiteY0" fmla="*/ 0 h 369332"/>
              <a:gd name="connsiteX1" fmla="*/ 4714908 w 4714908"/>
              <a:gd name="connsiteY1" fmla="*/ 0 h 369332"/>
              <a:gd name="connsiteX2" fmla="*/ 4714908 w 4714908"/>
              <a:gd name="connsiteY2" fmla="*/ 369332 h 369332"/>
              <a:gd name="connsiteX3" fmla="*/ 0 w 4714908"/>
              <a:gd name="connsiteY3" fmla="*/ 369332 h 369332"/>
              <a:gd name="connsiteX4" fmla="*/ 0 w 4714908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908" h="369332">
                <a:moveTo>
                  <a:pt x="0" y="0"/>
                </a:moveTo>
                <a:lnTo>
                  <a:pt x="4714908" y="0"/>
                </a:lnTo>
                <a:lnTo>
                  <a:pt x="4714908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r>
              <a:rPr lang="nl-BE" kern="0">
                <a:solidFill>
                  <a:srgbClr val="00B050"/>
                </a:solidFill>
              </a:rPr>
              <a:t>Groep verlichting / schakelen / keuken tafel </a:t>
            </a:r>
          </a:p>
        </p:txBody>
      </p:sp>
      <p:sp>
        <p:nvSpPr>
          <p:cNvPr id="5" name="Ovaal 4"/>
          <p:cNvSpPr/>
          <p:nvPr/>
        </p:nvSpPr>
        <p:spPr>
          <a:xfrm rot="19043901">
            <a:off x="1776000" y="1643050"/>
            <a:ext cx="4320000" cy="432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1">
            <a:noAutofit/>
          </a:bodyPr>
          <a:lstStyle/>
          <a:p>
            <a:pPr algn="ctr"/>
            <a:endParaRPr lang="nl-BE" sz="1600" kern="0">
              <a:solidFill>
                <a:schemeClr val="tx2"/>
              </a:solidFill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2347504" y="2500306"/>
            <a:ext cx="1143008" cy="43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kern="0" dirty="0" err="1">
                <a:solidFill>
                  <a:sysClr val="windowText" lastClr="000000"/>
                </a:solidFill>
              </a:rPr>
              <a:t>Actor</a:t>
            </a:r>
            <a:r>
              <a:rPr lang="nl-BE" sz="1200" kern="0" dirty="0">
                <a:solidFill>
                  <a:sysClr val="windowText" lastClr="000000"/>
                </a:solidFill>
              </a:rPr>
              <a:t> A </a:t>
            </a:r>
          </a:p>
          <a:p>
            <a:pPr algn="ctr"/>
            <a:r>
              <a:rPr lang="nl-BE" sz="1200" kern="0" dirty="0">
                <a:solidFill>
                  <a:sysClr val="windowText" lastClr="000000"/>
                </a:solidFill>
              </a:rPr>
              <a:t>contact 1</a:t>
            </a:r>
          </a:p>
        </p:txBody>
      </p:sp>
      <p:sp>
        <p:nvSpPr>
          <p:cNvPr id="7" name="Rechthoek 6"/>
          <p:cNvSpPr/>
          <p:nvPr/>
        </p:nvSpPr>
        <p:spPr>
          <a:xfrm>
            <a:off x="3704826" y="3497066"/>
            <a:ext cx="1800000" cy="43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Drukknop F</a:t>
            </a:r>
          </a:p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Bedienpunt 3</a:t>
            </a:r>
          </a:p>
        </p:txBody>
      </p:sp>
      <p:sp>
        <p:nvSpPr>
          <p:cNvPr id="8" name="Rechthoek 7"/>
          <p:cNvSpPr/>
          <p:nvPr/>
        </p:nvSpPr>
        <p:spPr>
          <a:xfrm>
            <a:off x="3119272" y="4282884"/>
            <a:ext cx="1800000" cy="432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Drukknop E</a:t>
            </a:r>
          </a:p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Bedienpunt 2</a:t>
            </a:r>
          </a:p>
        </p:txBody>
      </p:sp>
      <p:sp>
        <p:nvSpPr>
          <p:cNvPr id="9" name="Rechthoek 8"/>
          <p:cNvSpPr/>
          <p:nvPr/>
        </p:nvSpPr>
        <p:spPr>
          <a:xfrm>
            <a:off x="2704694" y="5068702"/>
            <a:ext cx="1800000" cy="432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Visualisatie</a:t>
            </a:r>
          </a:p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Verlichtingspagina</a:t>
            </a:r>
          </a:p>
        </p:txBody>
      </p:sp>
      <p:sp>
        <p:nvSpPr>
          <p:cNvPr id="10" name="Rectangle 34"/>
          <p:cNvSpPr>
            <a:spLocks noChangeArrowheads="1"/>
          </p:cNvSpPr>
          <p:nvPr/>
        </p:nvSpPr>
        <p:spPr bwMode="auto">
          <a:xfrm>
            <a:off x="1850980" y="1019175"/>
            <a:ext cx="590120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nl-BE" u="sng" kern="0">
                <a:solidFill>
                  <a:sysClr val="windowText" lastClr="000000"/>
                </a:solidFill>
              </a:rPr>
              <a:t>Groepsadressen</a:t>
            </a:r>
            <a:endParaRPr lang="nl-BE" b="1" u="sng" kern="0">
              <a:solidFill>
                <a:sysClr val="windowText" lastClr="000000"/>
              </a:solidFill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096000" y="1628800"/>
            <a:ext cx="4572000" cy="5086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4163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sz="1600" kern="0">
                <a:solidFill>
                  <a:sysClr val="windowText" lastClr="000000"/>
                </a:solidFill>
              </a:rPr>
              <a:t>Verbonden met meerdere busdeelnemers</a:t>
            </a:r>
          </a:p>
          <a:p>
            <a:pPr marL="284163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endParaRPr lang="nl-BE" sz="1600" kern="0">
              <a:solidFill>
                <a:sysClr val="windowText" lastClr="000000"/>
              </a:solidFill>
            </a:endParaRPr>
          </a:p>
          <a:p>
            <a:pPr marL="284163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sz="1600" kern="0">
                <a:solidFill>
                  <a:sysClr val="windowText" lastClr="000000"/>
                </a:solidFill>
              </a:rPr>
              <a:t>De zenders veranderen de waarde van een groepsadres </a:t>
            </a:r>
          </a:p>
          <a:p>
            <a:pPr marL="284163" indent="-284163" defTabSz="762000">
              <a:lnSpc>
                <a:spcPct val="120000"/>
              </a:lnSpc>
              <a:buSzPct val="80000"/>
            </a:pPr>
            <a:r>
              <a:rPr lang="nl-BE" sz="1600" kern="0">
                <a:solidFill>
                  <a:sysClr val="windowText" lastClr="000000"/>
                </a:solidFill>
              </a:rPr>
              <a:t>	(aan/uit, waarde %, tempertuur, ….)</a:t>
            </a:r>
          </a:p>
          <a:p>
            <a:pPr marL="284163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endParaRPr lang="nl-BE" sz="1600" kern="0">
              <a:solidFill>
                <a:sysClr val="windowText" lastClr="000000"/>
              </a:solidFill>
            </a:endParaRPr>
          </a:p>
          <a:p>
            <a:pPr marL="284163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sz="1600" kern="0">
                <a:solidFill>
                  <a:sysClr val="windowText" lastClr="000000"/>
                </a:solidFill>
              </a:rPr>
              <a:t>De ontvangers reageren na ontvangst van het telegram (schakelen, dimmen, veranderen van een waarde,…)</a:t>
            </a:r>
          </a:p>
          <a:p>
            <a:pPr marL="284163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endParaRPr lang="nl-BE" sz="1600" kern="0">
              <a:solidFill>
                <a:sysClr val="windowText" lastClr="000000"/>
              </a:solidFill>
            </a:endParaRPr>
          </a:p>
          <a:p>
            <a:pPr marL="284163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sz="1600" kern="0">
                <a:solidFill>
                  <a:sysClr val="windowText" lastClr="000000"/>
                </a:solidFill>
              </a:rPr>
              <a:t>Het aantal verbonden objecten met een groepsadres is onbeperkt.</a:t>
            </a:r>
          </a:p>
          <a:p>
            <a:pPr marL="284163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endParaRPr lang="nl-BE" sz="1600" kern="0">
              <a:solidFill>
                <a:sysClr val="windowText" lastClr="000000"/>
              </a:solidFill>
            </a:endParaRP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6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kstvak 19"/>
          <p:cNvSpPr txBox="1"/>
          <p:nvPr/>
        </p:nvSpPr>
        <p:spPr>
          <a:xfrm rot="19919509">
            <a:off x="2092770" y="2917929"/>
            <a:ext cx="3684449" cy="3645671"/>
          </a:xfrm>
          <a:custGeom>
            <a:avLst/>
            <a:gdLst>
              <a:gd name="connsiteX0" fmla="*/ 0 w 4714908"/>
              <a:gd name="connsiteY0" fmla="*/ 0 h 369332"/>
              <a:gd name="connsiteX1" fmla="*/ 4714908 w 4714908"/>
              <a:gd name="connsiteY1" fmla="*/ 0 h 369332"/>
              <a:gd name="connsiteX2" fmla="*/ 4714908 w 4714908"/>
              <a:gd name="connsiteY2" fmla="*/ 369332 h 369332"/>
              <a:gd name="connsiteX3" fmla="*/ 0 w 4714908"/>
              <a:gd name="connsiteY3" fmla="*/ 369332 h 369332"/>
              <a:gd name="connsiteX4" fmla="*/ 0 w 4714908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908" h="369332">
                <a:moveTo>
                  <a:pt x="0" y="0"/>
                </a:moveTo>
                <a:lnTo>
                  <a:pt x="4714908" y="0"/>
                </a:lnTo>
                <a:lnTo>
                  <a:pt x="4714908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prstTxWarp prst="textCircle">
              <a:avLst>
                <a:gd name="adj" fmla="val 10946488"/>
              </a:avLst>
            </a:prstTxWarp>
            <a:spAutoFit/>
          </a:bodyPr>
          <a:lstStyle/>
          <a:p>
            <a:r>
              <a:rPr lang="nl-BE" kern="0">
                <a:solidFill>
                  <a:srgbClr val="FF0000"/>
                </a:solidFill>
              </a:rPr>
              <a:t>Groep verlichting / schakelen / living sofa</a:t>
            </a:r>
          </a:p>
          <a:p>
            <a:r>
              <a:rPr lang="nl-BE" kern="0">
                <a:solidFill>
                  <a:srgbClr val="FF0000"/>
                </a:solidFill>
              </a:rPr>
              <a:t> 		1/1/1</a:t>
            </a:r>
          </a:p>
        </p:txBody>
      </p:sp>
      <p:sp>
        <p:nvSpPr>
          <p:cNvPr id="21" name="Tekstvak 20"/>
          <p:cNvSpPr txBox="1"/>
          <p:nvPr/>
        </p:nvSpPr>
        <p:spPr>
          <a:xfrm rot="5400000">
            <a:off x="6367702" y="2772008"/>
            <a:ext cx="4028628" cy="3857652"/>
          </a:xfrm>
          <a:custGeom>
            <a:avLst/>
            <a:gdLst>
              <a:gd name="connsiteX0" fmla="*/ 0 w 4714908"/>
              <a:gd name="connsiteY0" fmla="*/ 0 h 369332"/>
              <a:gd name="connsiteX1" fmla="*/ 4714908 w 4714908"/>
              <a:gd name="connsiteY1" fmla="*/ 0 h 369332"/>
              <a:gd name="connsiteX2" fmla="*/ 4714908 w 4714908"/>
              <a:gd name="connsiteY2" fmla="*/ 369332 h 369332"/>
              <a:gd name="connsiteX3" fmla="*/ 0 w 4714908"/>
              <a:gd name="connsiteY3" fmla="*/ 369332 h 369332"/>
              <a:gd name="connsiteX4" fmla="*/ 0 w 4714908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908" h="369332">
                <a:moveTo>
                  <a:pt x="0" y="0"/>
                </a:moveTo>
                <a:lnTo>
                  <a:pt x="4714908" y="0"/>
                </a:lnTo>
                <a:lnTo>
                  <a:pt x="4714908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r>
              <a:rPr lang="nl-BE" kern="0">
                <a:solidFill>
                  <a:srgbClr val="00B050"/>
                </a:solidFill>
              </a:rPr>
              <a:t>Groep verlichting / schakelen/ Keuken tafel</a:t>
            </a:r>
          </a:p>
          <a:p>
            <a:endParaRPr lang="nl-BE" kern="0">
              <a:solidFill>
                <a:srgbClr val="00B050"/>
              </a:solidFill>
            </a:endParaRPr>
          </a:p>
        </p:txBody>
      </p:sp>
      <p:sp>
        <p:nvSpPr>
          <p:cNvPr id="22" name="Ovaal 21"/>
          <p:cNvSpPr/>
          <p:nvPr/>
        </p:nvSpPr>
        <p:spPr>
          <a:xfrm>
            <a:off x="6205156" y="2500306"/>
            <a:ext cx="4320000" cy="432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1">
            <a:noAutofit/>
          </a:bodyPr>
          <a:lstStyle/>
          <a:p>
            <a:pPr algn="ctr"/>
            <a:endParaRPr lang="nl-BE" sz="1600" kern="0">
              <a:solidFill>
                <a:schemeClr val="tx2"/>
              </a:solidFill>
            </a:endParaRPr>
          </a:p>
        </p:txBody>
      </p:sp>
      <p:sp>
        <p:nvSpPr>
          <p:cNvPr id="23" name="Rechthoek 22"/>
          <p:cNvSpPr/>
          <p:nvPr/>
        </p:nvSpPr>
        <p:spPr>
          <a:xfrm>
            <a:off x="6776660" y="3357562"/>
            <a:ext cx="1143008" cy="4320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Actor A </a:t>
            </a:r>
          </a:p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contact 1</a:t>
            </a:r>
          </a:p>
        </p:txBody>
      </p:sp>
      <p:sp>
        <p:nvSpPr>
          <p:cNvPr id="24" name="Rechthoek 23"/>
          <p:cNvSpPr/>
          <p:nvPr/>
        </p:nvSpPr>
        <p:spPr>
          <a:xfrm>
            <a:off x="8133982" y="4354322"/>
            <a:ext cx="1800000" cy="43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Drukknop F</a:t>
            </a:r>
          </a:p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Bedienpunt 3</a:t>
            </a:r>
          </a:p>
        </p:txBody>
      </p:sp>
      <p:sp>
        <p:nvSpPr>
          <p:cNvPr id="25" name="Rechthoek 24"/>
          <p:cNvSpPr/>
          <p:nvPr/>
        </p:nvSpPr>
        <p:spPr>
          <a:xfrm>
            <a:off x="7548428" y="5140140"/>
            <a:ext cx="1800000" cy="432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Drukknop E</a:t>
            </a:r>
          </a:p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Bedienpunt 2</a:t>
            </a:r>
          </a:p>
        </p:txBody>
      </p:sp>
      <p:sp>
        <p:nvSpPr>
          <p:cNvPr id="26" name="Rechthoek 25"/>
          <p:cNvSpPr/>
          <p:nvPr/>
        </p:nvSpPr>
        <p:spPr>
          <a:xfrm>
            <a:off x="2166910" y="4357694"/>
            <a:ext cx="1800000" cy="432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Drukknop G</a:t>
            </a:r>
          </a:p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Bedienpunt 8</a:t>
            </a:r>
          </a:p>
        </p:txBody>
      </p:sp>
      <p:sp>
        <p:nvSpPr>
          <p:cNvPr id="27" name="Rechthoek 26"/>
          <p:cNvSpPr/>
          <p:nvPr/>
        </p:nvSpPr>
        <p:spPr>
          <a:xfrm>
            <a:off x="7133850" y="5925958"/>
            <a:ext cx="1800000" cy="432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Visualisatie </a:t>
            </a:r>
          </a:p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Pagina verlichting</a:t>
            </a:r>
          </a:p>
        </p:txBody>
      </p:sp>
      <p:sp>
        <p:nvSpPr>
          <p:cNvPr id="28" name="Ovaal 27"/>
          <p:cNvSpPr/>
          <p:nvPr/>
        </p:nvSpPr>
        <p:spPr>
          <a:xfrm>
            <a:off x="1633124" y="2500306"/>
            <a:ext cx="4320000" cy="432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1">
            <a:noAutofit/>
          </a:bodyPr>
          <a:lstStyle/>
          <a:p>
            <a:pPr algn="ctr"/>
            <a:endParaRPr lang="nl-BE" sz="1600" kern="0">
              <a:solidFill>
                <a:schemeClr val="tx2"/>
              </a:solidFill>
            </a:endParaRPr>
          </a:p>
        </p:txBody>
      </p:sp>
      <p:sp>
        <p:nvSpPr>
          <p:cNvPr id="29" name="Rechthoek 28"/>
          <p:cNvSpPr/>
          <p:nvPr/>
        </p:nvSpPr>
        <p:spPr>
          <a:xfrm>
            <a:off x="4310050" y="3357562"/>
            <a:ext cx="1143008" cy="4320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Actor B </a:t>
            </a:r>
          </a:p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contact 7</a:t>
            </a:r>
          </a:p>
        </p:txBody>
      </p:sp>
      <p:sp>
        <p:nvSpPr>
          <p:cNvPr id="30" name="Rechthoek 29"/>
          <p:cNvSpPr/>
          <p:nvPr/>
        </p:nvSpPr>
        <p:spPr>
          <a:xfrm>
            <a:off x="2738414" y="5140140"/>
            <a:ext cx="1800000" cy="432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Drukknop E</a:t>
            </a:r>
          </a:p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Bedienpunt 4</a:t>
            </a:r>
          </a:p>
        </p:txBody>
      </p:sp>
      <p:sp>
        <p:nvSpPr>
          <p:cNvPr id="31" name="Rechthoek 30"/>
          <p:cNvSpPr/>
          <p:nvPr/>
        </p:nvSpPr>
        <p:spPr>
          <a:xfrm>
            <a:off x="3238480" y="5925958"/>
            <a:ext cx="1800000" cy="432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Visualisatie </a:t>
            </a:r>
          </a:p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Pagina verlichting</a:t>
            </a:r>
          </a:p>
        </p:txBody>
      </p:sp>
      <p:sp>
        <p:nvSpPr>
          <p:cNvPr id="32" name="Ovaal 31"/>
          <p:cNvSpPr/>
          <p:nvPr/>
        </p:nvSpPr>
        <p:spPr>
          <a:xfrm>
            <a:off x="3881422" y="428604"/>
            <a:ext cx="4429156" cy="432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1">
            <a:noAutofit/>
          </a:bodyPr>
          <a:lstStyle/>
          <a:p>
            <a:pPr algn="ctr"/>
            <a:endParaRPr lang="nl-BE" sz="1600" kern="0">
              <a:solidFill>
                <a:schemeClr val="tx2"/>
              </a:solidFill>
            </a:endParaRPr>
          </a:p>
        </p:txBody>
      </p:sp>
      <p:sp>
        <p:nvSpPr>
          <p:cNvPr id="33" name="Rechthoek 32"/>
          <p:cNvSpPr/>
          <p:nvPr/>
        </p:nvSpPr>
        <p:spPr>
          <a:xfrm>
            <a:off x="5167306" y="1285860"/>
            <a:ext cx="1800000" cy="432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Visualisatie</a:t>
            </a:r>
          </a:p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Pagina verlichting</a:t>
            </a:r>
          </a:p>
        </p:txBody>
      </p:sp>
      <p:sp>
        <p:nvSpPr>
          <p:cNvPr id="34" name="Rechthoek 33"/>
          <p:cNvSpPr/>
          <p:nvPr/>
        </p:nvSpPr>
        <p:spPr>
          <a:xfrm>
            <a:off x="5153256" y="1925430"/>
            <a:ext cx="1800000" cy="503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Drukknop Y</a:t>
            </a:r>
          </a:p>
          <a:p>
            <a:pPr algn="ctr"/>
            <a:r>
              <a:rPr lang="nl-BE" sz="1200" kern="0">
                <a:solidFill>
                  <a:sysClr val="windowText" lastClr="000000"/>
                </a:solidFill>
              </a:rPr>
              <a:t>Lange druk</a:t>
            </a:r>
          </a:p>
        </p:txBody>
      </p:sp>
      <p:sp>
        <p:nvSpPr>
          <p:cNvPr id="35" name="Tekstvak 34"/>
          <p:cNvSpPr txBox="1"/>
          <p:nvPr/>
        </p:nvSpPr>
        <p:spPr>
          <a:xfrm rot="889134">
            <a:off x="4681924" y="1446756"/>
            <a:ext cx="2714644" cy="3260956"/>
          </a:xfrm>
          <a:custGeom>
            <a:avLst/>
            <a:gdLst>
              <a:gd name="connsiteX0" fmla="*/ 0 w 4714908"/>
              <a:gd name="connsiteY0" fmla="*/ 0 h 369332"/>
              <a:gd name="connsiteX1" fmla="*/ 4714908 w 4714908"/>
              <a:gd name="connsiteY1" fmla="*/ 0 h 369332"/>
              <a:gd name="connsiteX2" fmla="*/ 4714908 w 4714908"/>
              <a:gd name="connsiteY2" fmla="*/ 369332 h 369332"/>
              <a:gd name="connsiteX3" fmla="*/ 0 w 4714908"/>
              <a:gd name="connsiteY3" fmla="*/ 369332 h 369332"/>
              <a:gd name="connsiteX4" fmla="*/ 0 w 4714908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908" h="369332">
                <a:moveTo>
                  <a:pt x="0" y="0"/>
                </a:moveTo>
                <a:lnTo>
                  <a:pt x="4714908" y="0"/>
                </a:lnTo>
                <a:lnTo>
                  <a:pt x="4714908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prstTxWarp prst="textCircle">
              <a:avLst>
                <a:gd name="adj" fmla="val 11709748"/>
              </a:avLst>
            </a:prstTxWarp>
            <a:spAutoFit/>
          </a:bodyPr>
          <a:lstStyle/>
          <a:p>
            <a:r>
              <a:rPr lang="nl-BE" kern="0">
                <a:solidFill>
                  <a:schemeClr val="tx2"/>
                </a:solidFill>
              </a:rPr>
              <a:t>Groep functies / centraal / centraal aan/uit</a:t>
            </a:r>
          </a:p>
          <a:p>
            <a:endParaRPr lang="nl-BE" kern="0">
              <a:solidFill>
                <a:schemeClr val="tx2"/>
              </a:solidFill>
            </a:endParaRPr>
          </a:p>
          <a:p>
            <a:endParaRPr lang="nl-BE" kern="0">
              <a:solidFill>
                <a:schemeClr val="tx2"/>
              </a:solidFill>
            </a:endParaRPr>
          </a:p>
          <a:p>
            <a:r>
              <a:rPr lang="nl-BE" kern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1" name="Rechthoek 40"/>
          <p:cNvSpPr/>
          <p:nvPr/>
        </p:nvSpPr>
        <p:spPr>
          <a:xfrm>
            <a:off x="1524000" y="882067"/>
            <a:ext cx="2555776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163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sz="1400" kern="0">
                <a:solidFill>
                  <a:sysClr val="windowText" lastClr="000000"/>
                </a:solidFill>
              </a:rPr>
              <a:t>Een communictatieobject kan met meerdere groepsadressen verbonden zijn</a:t>
            </a:r>
          </a:p>
        </p:txBody>
      </p:sp>
    </p:spTree>
    <p:extLst>
      <p:ext uri="{BB962C8B-B14F-4D97-AF65-F5344CB8AC3E}">
        <p14:creationId xmlns:p14="http://schemas.microsoft.com/office/powerpoint/2010/main" val="1377109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6909918" y="2535446"/>
            <a:ext cx="2357454" cy="2893818"/>
          </a:xfrm>
          <a:custGeom>
            <a:avLst/>
            <a:gdLst>
              <a:gd name="connsiteX0" fmla="*/ 0 w 4714908"/>
              <a:gd name="connsiteY0" fmla="*/ 0 h 369332"/>
              <a:gd name="connsiteX1" fmla="*/ 4714908 w 4714908"/>
              <a:gd name="connsiteY1" fmla="*/ 0 h 369332"/>
              <a:gd name="connsiteX2" fmla="*/ 4714908 w 4714908"/>
              <a:gd name="connsiteY2" fmla="*/ 369332 h 369332"/>
              <a:gd name="connsiteX3" fmla="*/ 0 w 4714908"/>
              <a:gd name="connsiteY3" fmla="*/ 369332 h 369332"/>
              <a:gd name="connsiteX4" fmla="*/ 0 w 4714908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908" h="369332">
                <a:moveTo>
                  <a:pt x="0" y="0"/>
                </a:moveTo>
                <a:lnTo>
                  <a:pt x="4714908" y="0"/>
                </a:lnTo>
                <a:lnTo>
                  <a:pt x="4714908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prstTxWarp prst="textCircle">
              <a:avLst>
                <a:gd name="adj" fmla="val 13450009"/>
              </a:avLst>
            </a:prstTxWarp>
            <a:spAutoFit/>
          </a:bodyPr>
          <a:lstStyle/>
          <a:p>
            <a:r>
              <a:rPr lang="nl-BE" sz="1400" kern="0">
                <a:solidFill>
                  <a:schemeClr val="tx2"/>
                </a:solidFill>
              </a:rPr>
              <a:t>Speciale functies / centraal / keuken aan/uit</a:t>
            </a:r>
          </a:p>
          <a:p>
            <a:endParaRPr lang="nl-BE" sz="1400" kern="0">
              <a:solidFill>
                <a:schemeClr val="tx2"/>
              </a:solidFill>
            </a:endParaRPr>
          </a:p>
          <a:p>
            <a:endParaRPr lang="nl-BE" sz="1400" kern="0">
              <a:solidFill>
                <a:schemeClr val="tx2"/>
              </a:solidFill>
            </a:endParaRPr>
          </a:p>
          <a:p>
            <a:r>
              <a:rPr lang="nl-BE" sz="1400" kern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3" name="Ovaal 2"/>
          <p:cNvSpPr/>
          <p:nvPr/>
        </p:nvSpPr>
        <p:spPr>
          <a:xfrm>
            <a:off x="6612926" y="2464008"/>
            <a:ext cx="1440000" cy="144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1">
            <a:noAutofit/>
          </a:bodyPr>
          <a:lstStyle/>
          <a:p>
            <a:pPr algn="ctr"/>
            <a:r>
              <a:rPr lang="nl-BE" sz="1400" kern="0">
                <a:solidFill>
                  <a:srgbClr val="FF0000"/>
                </a:solidFill>
              </a:rPr>
              <a:t>Verlichting schakelen keuken 1</a:t>
            </a:r>
          </a:p>
        </p:txBody>
      </p:sp>
      <p:sp>
        <p:nvSpPr>
          <p:cNvPr id="4" name="Ovaal 3"/>
          <p:cNvSpPr/>
          <p:nvPr/>
        </p:nvSpPr>
        <p:spPr>
          <a:xfrm>
            <a:off x="6310314" y="1749628"/>
            <a:ext cx="3600000" cy="360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1">
            <a:noAutofit/>
          </a:bodyPr>
          <a:lstStyle/>
          <a:p>
            <a:pPr algn="ctr"/>
            <a:endParaRPr lang="nl-BE" sz="1600" kern="0">
              <a:solidFill>
                <a:schemeClr val="tx2"/>
              </a:solidFill>
            </a:endParaRPr>
          </a:p>
        </p:txBody>
      </p:sp>
      <p:sp>
        <p:nvSpPr>
          <p:cNvPr id="5" name="Ovaal 4"/>
          <p:cNvSpPr/>
          <p:nvPr/>
        </p:nvSpPr>
        <p:spPr>
          <a:xfrm>
            <a:off x="8184562" y="2464008"/>
            <a:ext cx="1440000" cy="144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1">
            <a:noAutofit/>
          </a:bodyPr>
          <a:lstStyle/>
          <a:p>
            <a:pPr algn="ctr"/>
            <a:r>
              <a:rPr lang="nl-BE" sz="1400" kern="0">
                <a:solidFill>
                  <a:srgbClr val="FF0000"/>
                </a:solidFill>
              </a:rPr>
              <a:t>Verlichting schakelen keuken 2</a:t>
            </a:r>
          </a:p>
        </p:txBody>
      </p:sp>
      <p:sp>
        <p:nvSpPr>
          <p:cNvPr id="6" name="Ovaal 5"/>
          <p:cNvSpPr/>
          <p:nvPr/>
        </p:nvSpPr>
        <p:spPr>
          <a:xfrm>
            <a:off x="7398744" y="3810090"/>
            <a:ext cx="1440000" cy="144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1">
            <a:noAutofit/>
          </a:bodyPr>
          <a:lstStyle/>
          <a:p>
            <a:pPr algn="ctr"/>
            <a:r>
              <a:rPr lang="nl-BE" sz="1400" kern="0">
                <a:solidFill>
                  <a:srgbClr val="FF0000"/>
                </a:solidFill>
              </a:rPr>
              <a:t>Verlichting schakelen keuken 3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3095604" y="2535446"/>
            <a:ext cx="2357454" cy="2893818"/>
          </a:xfrm>
          <a:custGeom>
            <a:avLst/>
            <a:gdLst>
              <a:gd name="connsiteX0" fmla="*/ 0 w 4714908"/>
              <a:gd name="connsiteY0" fmla="*/ 0 h 369332"/>
              <a:gd name="connsiteX1" fmla="*/ 4714908 w 4714908"/>
              <a:gd name="connsiteY1" fmla="*/ 0 h 369332"/>
              <a:gd name="connsiteX2" fmla="*/ 4714908 w 4714908"/>
              <a:gd name="connsiteY2" fmla="*/ 369332 h 369332"/>
              <a:gd name="connsiteX3" fmla="*/ 0 w 4714908"/>
              <a:gd name="connsiteY3" fmla="*/ 369332 h 369332"/>
              <a:gd name="connsiteX4" fmla="*/ 0 w 4714908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908" h="369332">
                <a:moveTo>
                  <a:pt x="0" y="0"/>
                </a:moveTo>
                <a:lnTo>
                  <a:pt x="4714908" y="0"/>
                </a:lnTo>
                <a:lnTo>
                  <a:pt x="4714908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prstTxWarp prst="textCircle">
              <a:avLst>
                <a:gd name="adj" fmla="val 13450009"/>
              </a:avLst>
            </a:prstTxWarp>
            <a:spAutoFit/>
          </a:bodyPr>
          <a:lstStyle/>
          <a:p>
            <a:r>
              <a:rPr lang="nl-BE" sz="1400" kern="0">
                <a:solidFill>
                  <a:srgbClr val="FFC000"/>
                </a:solidFill>
              </a:rPr>
              <a:t>Speciale functies / centraal / living aan/uit</a:t>
            </a:r>
          </a:p>
          <a:p>
            <a:endParaRPr lang="nl-BE" sz="1400" kern="0">
              <a:solidFill>
                <a:srgbClr val="FFC000"/>
              </a:solidFill>
            </a:endParaRPr>
          </a:p>
          <a:p>
            <a:endParaRPr lang="nl-BE" sz="1400" kern="0">
              <a:solidFill>
                <a:srgbClr val="FFC000"/>
              </a:solidFill>
            </a:endParaRPr>
          </a:p>
          <a:p>
            <a:r>
              <a:rPr lang="nl-BE" sz="1400" kern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8" name="Ovaal 7"/>
          <p:cNvSpPr/>
          <p:nvPr/>
        </p:nvSpPr>
        <p:spPr>
          <a:xfrm>
            <a:off x="2755274" y="2464008"/>
            <a:ext cx="1440000" cy="144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1">
            <a:noAutofit/>
          </a:bodyPr>
          <a:lstStyle/>
          <a:p>
            <a:pPr algn="ctr"/>
            <a:r>
              <a:rPr lang="nl-BE" sz="1400" kern="0">
                <a:solidFill>
                  <a:srgbClr val="00B050"/>
                </a:solidFill>
              </a:rPr>
              <a:t>Verlichting schakelen living 1</a:t>
            </a:r>
          </a:p>
        </p:txBody>
      </p:sp>
      <p:sp>
        <p:nvSpPr>
          <p:cNvPr id="9" name="Ovaal 8"/>
          <p:cNvSpPr/>
          <p:nvPr/>
        </p:nvSpPr>
        <p:spPr>
          <a:xfrm>
            <a:off x="2452662" y="1749628"/>
            <a:ext cx="3600000" cy="36000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1">
            <a:noAutofit/>
          </a:bodyPr>
          <a:lstStyle/>
          <a:p>
            <a:pPr algn="ctr"/>
            <a:endParaRPr lang="nl-BE" sz="1600" kern="0">
              <a:solidFill>
                <a:srgbClr val="FFC000"/>
              </a:solidFill>
            </a:endParaRPr>
          </a:p>
        </p:txBody>
      </p:sp>
      <p:sp>
        <p:nvSpPr>
          <p:cNvPr id="10" name="Ovaal 9"/>
          <p:cNvSpPr/>
          <p:nvPr/>
        </p:nvSpPr>
        <p:spPr>
          <a:xfrm>
            <a:off x="4326910" y="2464008"/>
            <a:ext cx="1440000" cy="144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1">
            <a:noAutofit/>
          </a:bodyPr>
          <a:lstStyle/>
          <a:p>
            <a:pPr algn="ctr"/>
            <a:r>
              <a:rPr lang="nl-BE" sz="1400" kern="0">
                <a:solidFill>
                  <a:srgbClr val="00B050"/>
                </a:solidFill>
              </a:rPr>
              <a:t>Verlichting schakelen living 2</a:t>
            </a:r>
          </a:p>
        </p:txBody>
      </p:sp>
      <p:sp>
        <p:nvSpPr>
          <p:cNvPr id="11" name="Ovaal 10"/>
          <p:cNvSpPr/>
          <p:nvPr/>
        </p:nvSpPr>
        <p:spPr>
          <a:xfrm>
            <a:off x="3541092" y="3810090"/>
            <a:ext cx="1440000" cy="144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1">
            <a:noAutofit/>
          </a:bodyPr>
          <a:lstStyle/>
          <a:p>
            <a:pPr algn="ctr"/>
            <a:r>
              <a:rPr lang="nl-BE" sz="1400" kern="0">
                <a:solidFill>
                  <a:srgbClr val="00B050"/>
                </a:solidFill>
              </a:rPr>
              <a:t>Verlichting schakelen living 3</a:t>
            </a:r>
          </a:p>
        </p:txBody>
      </p:sp>
      <p:sp>
        <p:nvSpPr>
          <p:cNvPr id="12" name="Ovaal 11"/>
          <p:cNvSpPr/>
          <p:nvPr/>
        </p:nvSpPr>
        <p:spPr>
          <a:xfrm>
            <a:off x="1809720" y="857232"/>
            <a:ext cx="8643998" cy="528641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1">
            <a:noAutofit/>
          </a:bodyPr>
          <a:lstStyle/>
          <a:p>
            <a:pPr algn="ctr"/>
            <a:endParaRPr lang="nl-BE" sz="1600" kern="0">
              <a:solidFill>
                <a:srgbClr val="FFC000"/>
              </a:solidFill>
            </a:endParaRPr>
          </a:p>
        </p:txBody>
      </p:sp>
      <p:sp>
        <p:nvSpPr>
          <p:cNvPr id="13" name="Ovaal 12"/>
          <p:cNvSpPr/>
          <p:nvPr/>
        </p:nvSpPr>
        <p:spPr>
          <a:xfrm>
            <a:off x="5453058" y="4643446"/>
            <a:ext cx="1440000" cy="144000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1">
            <a:noAutofit/>
          </a:bodyPr>
          <a:lstStyle/>
          <a:p>
            <a:pPr algn="ctr"/>
            <a:r>
              <a:rPr lang="nl-BE" sz="1400" kern="0">
                <a:solidFill>
                  <a:schemeClr val="accent2"/>
                </a:solidFill>
              </a:rPr>
              <a:t>Verlichting schakelen inkom</a:t>
            </a:r>
          </a:p>
        </p:txBody>
      </p:sp>
      <p:sp>
        <p:nvSpPr>
          <p:cNvPr id="14" name="Tekstvak 13"/>
          <p:cNvSpPr txBox="1"/>
          <p:nvPr/>
        </p:nvSpPr>
        <p:spPr>
          <a:xfrm>
            <a:off x="3738546" y="1714488"/>
            <a:ext cx="4786346" cy="1036430"/>
          </a:xfrm>
          <a:custGeom>
            <a:avLst/>
            <a:gdLst>
              <a:gd name="connsiteX0" fmla="*/ 0 w 4714908"/>
              <a:gd name="connsiteY0" fmla="*/ 0 h 369332"/>
              <a:gd name="connsiteX1" fmla="*/ 4714908 w 4714908"/>
              <a:gd name="connsiteY1" fmla="*/ 0 h 369332"/>
              <a:gd name="connsiteX2" fmla="*/ 4714908 w 4714908"/>
              <a:gd name="connsiteY2" fmla="*/ 369332 h 369332"/>
              <a:gd name="connsiteX3" fmla="*/ 0 w 4714908"/>
              <a:gd name="connsiteY3" fmla="*/ 369332 h 369332"/>
              <a:gd name="connsiteX4" fmla="*/ 0 w 4714908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908" h="369332">
                <a:moveTo>
                  <a:pt x="0" y="0"/>
                </a:moveTo>
                <a:lnTo>
                  <a:pt x="4714908" y="0"/>
                </a:lnTo>
                <a:lnTo>
                  <a:pt x="4714908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prstTxWarp prst="textCircle">
              <a:avLst>
                <a:gd name="adj" fmla="val 12208158"/>
              </a:avLst>
            </a:prstTxWarp>
            <a:spAutoFit/>
          </a:bodyPr>
          <a:lstStyle/>
          <a:p>
            <a:r>
              <a:rPr lang="nl-BE" sz="1400" kern="0">
                <a:solidFill>
                  <a:srgbClr val="7030A0"/>
                </a:solidFill>
              </a:rPr>
              <a:t>Speciale functies / centraal / gelijkvloers aan/uit</a:t>
            </a:r>
          </a:p>
          <a:p>
            <a:endParaRPr lang="nl-BE" sz="1400" kern="0">
              <a:solidFill>
                <a:srgbClr val="7030A0"/>
              </a:solidFill>
            </a:endParaRPr>
          </a:p>
          <a:p>
            <a:endParaRPr lang="nl-BE" sz="1400" kern="0">
              <a:solidFill>
                <a:srgbClr val="7030A0"/>
              </a:solidFill>
            </a:endParaRPr>
          </a:p>
          <a:p>
            <a:r>
              <a:rPr lang="nl-BE" sz="1400" kern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15" name="Ovaal 14"/>
          <p:cNvSpPr/>
          <p:nvPr/>
        </p:nvSpPr>
        <p:spPr>
          <a:xfrm>
            <a:off x="1666844" y="5286388"/>
            <a:ext cx="1440000" cy="144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1">
            <a:noAutofit/>
          </a:bodyPr>
          <a:lstStyle/>
          <a:p>
            <a:pPr algn="ctr"/>
            <a:r>
              <a:rPr lang="nl-BE" sz="1400" kern="0">
                <a:solidFill>
                  <a:srgbClr val="00B0F0"/>
                </a:solidFill>
              </a:rPr>
              <a:t>Verlichting schakelen tuin 1</a:t>
            </a:r>
          </a:p>
        </p:txBody>
      </p:sp>
      <p:sp>
        <p:nvSpPr>
          <p:cNvPr id="16" name="Ovaal 15"/>
          <p:cNvSpPr/>
          <p:nvPr/>
        </p:nvSpPr>
        <p:spPr>
          <a:xfrm>
            <a:off x="3452794" y="3571876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7" name="Ovaal 16"/>
          <p:cNvSpPr/>
          <p:nvPr/>
        </p:nvSpPr>
        <p:spPr>
          <a:xfrm>
            <a:off x="5024430" y="3571876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8" name="Ovaal 17"/>
          <p:cNvSpPr/>
          <p:nvPr/>
        </p:nvSpPr>
        <p:spPr>
          <a:xfrm>
            <a:off x="3881422" y="4929198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9" name="Ovaal 18"/>
          <p:cNvSpPr/>
          <p:nvPr/>
        </p:nvSpPr>
        <p:spPr>
          <a:xfrm>
            <a:off x="5238744" y="4429132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20" name="Ovaal 19"/>
          <p:cNvSpPr/>
          <p:nvPr/>
        </p:nvSpPr>
        <p:spPr>
          <a:xfrm>
            <a:off x="2952728" y="4357694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21" name="Ovaal 20"/>
          <p:cNvSpPr/>
          <p:nvPr/>
        </p:nvSpPr>
        <p:spPr>
          <a:xfrm>
            <a:off x="4095736" y="2285992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22" name="Ovaal 21"/>
          <p:cNvSpPr/>
          <p:nvPr/>
        </p:nvSpPr>
        <p:spPr>
          <a:xfrm>
            <a:off x="4095736" y="4929198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5953124" y="5786454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24" name="Ovaal 23"/>
          <p:cNvSpPr/>
          <p:nvPr/>
        </p:nvSpPr>
        <p:spPr>
          <a:xfrm>
            <a:off x="7881950" y="4929198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25" name="Ovaal 24"/>
          <p:cNvSpPr/>
          <p:nvPr/>
        </p:nvSpPr>
        <p:spPr>
          <a:xfrm>
            <a:off x="7096132" y="3643314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26" name="Ovaal 25"/>
          <p:cNvSpPr/>
          <p:nvPr/>
        </p:nvSpPr>
        <p:spPr>
          <a:xfrm>
            <a:off x="8739206" y="3643314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27" name="Ovaal 26"/>
          <p:cNvSpPr/>
          <p:nvPr/>
        </p:nvSpPr>
        <p:spPr>
          <a:xfrm>
            <a:off x="6738942" y="4214818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28" name="Ovaal 27"/>
          <p:cNvSpPr/>
          <p:nvPr/>
        </p:nvSpPr>
        <p:spPr>
          <a:xfrm>
            <a:off x="4310050" y="5643578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29" name="Ovaal 28"/>
          <p:cNvSpPr/>
          <p:nvPr/>
        </p:nvSpPr>
        <p:spPr>
          <a:xfrm>
            <a:off x="4810116" y="5643578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30" name="Ovaal 29"/>
          <p:cNvSpPr/>
          <p:nvPr/>
        </p:nvSpPr>
        <p:spPr>
          <a:xfrm>
            <a:off x="5667372" y="1500174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31" name="Ovaal 30"/>
          <p:cNvSpPr/>
          <p:nvPr/>
        </p:nvSpPr>
        <p:spPr>
          <a:xfrm>
            <a:off x="6096000" y="1857364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32" name="Ovaal 31"/>
          <p:cNvSpPr/>
          <p:nvPr/>
        </p:nvSpPr>
        <p:spPr>
          <a:xfrm>
            <a:off x="6667504" y="1500174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33" name="Ovaal 32"/>
          <p:cNvSpPr/>
          <p:nvPr/>
        </p:nvSpPr>
        <p:spPr>
          <a:xfrm>
            <a:off x="8167702" y="4071942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34" name="Ovaal 33"/>
          <p:cNvSpPr/>
          <p:nvPr/>
        </p:nvSpPr>
        <p:spPr>
          <a:xfrm>
            <a:off x="2738414" y="6429396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35" name="Vermenigvuldigen 34"/>
          <p:cNvSpPr/>
          <p:nvPr/>
        </p:nvSpPr>
        <p:spPr>
          <a:xfrm>
            <a:off x="3667108" y="3500438"/>
            <a:ext cx="214314" cy="21431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36" name="Vermenigvuldigen 35"/>
          <p:cNvSpPr/>
          <p:nvPr/>
        </p:nvSpPr>
        <p:spPr>
          <a:xfrm>
            <a:off x="5238744" y="3500438"/>
            <a:ext cx="214314" cy="21431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37" name="Vermenigvuldigen 36"/>
          <p:cNvSpPr/>
          <p:nvPr/>
        </p:nvSpPr>
        <p:spPr>
          <a:xfrm>
            <a:off x="4310050" y="4857760"/>
            <a:ext cx="214314" cy="21431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38" name="Vermenigvuldigen 37"/>
          <p:cNvSpPr/>
          <p:nvPr/>
        </p:nvSpPr>
        <p:spPr>
          <a:xfrm>
            <a:off x="7239008" y="3571876"/>
            <a:ext cx="214314" cy="21431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39" name="Vermenigvuldigen 38"/>
          <p:cNvSpPr/>
          <p:nvPr/>
        </p:nvSpPr>
        <p:spPr>
          <a:xfrm>
            <a:off x="6167438" y="5715016"/>
            <a:ext cx="214314" cy="21431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40" name="Vermenigvuldigen 39"/>
          <p:cNvSpPr/>
          <p:nvPr/>
        </p:nvSpPr>
        <p:spPr>
          <a:xfrm>
            <a:off x="8882082" y="3571876"/>
            <a:ext cx="214314" cy="21431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41" name="Vermenigvuldigen 40"/>
          <p:cNvSpPr/>
          <p:nvPr/>
        </p:nvSpPr>
        <p:spPr>
          <a:xfrm>
            <a:off x="8096264" y="4857760"/>
            <a:ext cx="214314" cy="21431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42" name="Vermenigvuldigen 41"/>
          <p:cNvSpPr/>
          <p:nvPr/>
        </p:nvSpPr>
        <p:spPr>
          <a:xfrm>
            <a:off x="2309786" y="6429396"/>
            <a:ext cx="214314" cy="21431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43" name="Vermenigvuldigen 42"/>
          <p:cNvSpPr/>
          <p:nvPr/>
        </p:nvSpPr>
        <p:spPr>
          <a:xfrm>
            <a:off x="8524892" y="6000768"/>
            <a:ext cx="214314" cy="21431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44" name="Ovaal 43"/>
          <p:cNvSpPr/>
          <p:nvPr/>
        </p:nvSpPr>
        <p:spPr>
          <a:xfrm>
            <a:off x="8596330" y="6429396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45" name="Tekstvak 44"/>
          <p:cNvSpPr txBox="1"/>
          <p:nvPr/>
        </p:nvSpPr>
        <p:spPr>
          <a:xfrm>
            <a:off x="8810644" y="5929331"/>
            <a:ext cx="1857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kern="0">
                <a:solidFill>
                  <a:sysClr val="windowText" lastClr="000000"/>
                </a:solidFill>
              </a:rPr>
              <a:t>Actor</a:t>
            </a:r>
          </a:p>
        </p:txBody>
      </p:sp>
      <p:sp>
        <p:nvSpPr>
          <p:cNvPr id="46" name="Tekstvak 45"/>
          <p:cNvSpPr txBox="1"/>
          <p:nvPr/>
        </p:nvSpPr>
        <p:spPr>
          <a:xfrm>
            <a:off x="8810644" y="6335934"/>
            <a:ext cx="171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kern="0">
                <a:solidFill>
                  <a:sysClr val="windowText" lastClr="000000"/>
                </a:solidFill>
              </a:rPr>
              <a:t>Bedienpunt</a:t>
            </a:r>
          </a:p>
        </p:txBody>
      </p:sp>
    </p:spTree>
    <p:extLst>
      <p:ext uri="{BB962C8B-B14F-4D97-AF65-F5344CB8AC3E}">
        <p14:creationId xmlns:p14="http://schemas.microsoft.com/office/powerpoint/2010/main" val="2782585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467" y="3892045"/>
            <a:ext cx="1312418" cy="1312418"/>
          </a:xfrm>
          <a:prstGeom prst="rect">
            <a:avLst/>
          </a:prstGeom>
        </p:spPr>
      </p:pic>
      <p:pic>
        <p:nvPicPr>
          <p:cNvPr id="5" name="Picture 3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1" y="3481455"/>
            <a:ext cx="2778125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51" y="4410143"/>
            <a:ext cx="2778125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Line 5"/>
          <p:cNvSpPr>
            <a:spLocks noChangeShapeType="1"/>
          </p:cNvSpPr>
          <p:nvPr/>
        </p:nvSpPr>
        <p:spPr bwMode="auto">
          <a:xfrm flipH="1">
            <a:off x="5670550" y="5234055"/>
            <a:ext cx="0" cy="1135063"/>
          </a:xfrm>
          <a:prstGeom prst="line">
            <a:avLst/>
          </a:prstGeom>
          <a:noFill/>
          <a:ln w="25400">
            <a:solidFill>
              <a:srgbClr val="CC0099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680075" y="6358005"/>
            <a:ext cx="2166938" cy="4763"/>
          </a:xfrm>
          <a:prstGeom prst="line">
            <a:avLst/>
          </a:prstGeom>
          <a:noFill/>
          <a:ln w="25400">
            <a:solidFill>
              <a:srgbClr val="CC0099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7839075" y="5243580"/>
            <a:ext cx="0" cy="1116013"/>
          </a:xfrm>
          <a:prstGeom prst="line">
            <a:avLst/>
          </a:prstGeom>
          <a:noFill/>
          <a:ln w="25400">
            <a:solidFill>
              <a:srgbClr val="CC0099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5899150" y="5234055"/>
            <a:ext cx="0" cy="944563"/>
          </a:xfrm>
          <a:prstGeom prst="line">
            <a:avLst/>
          </a:prstGeom>
          <a:noFill/>
          <a:ln w="25400">
            <a:solidFill>
              <a:srgbClr val="CC0099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5899150" y="6148455"/>
            <a:ext cx="1201738" cy="4763"/>
          </a:xfrm>
          <a:prstGeom prst="line">
            <a:avLst/>
          </a:prstGeom>
          <a:noFill/>
          <a:ln w="25400">
            <a:solidFill>
              <a:srgbClr val="CC0099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V="1">
            <a:off x="7100888" y="4348230"/>
            <a:ext cx="0" cy="1801813"/>
          </a:xfrm>
          <a:prstGeom prst="line">
            <a:avLst/>
          </a:prstGeom>
          <a:noFill/>
          <a:ln w="25400">
            <a:solidFill>
              <a:srgbClr val="CC0099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7108826" y="4343467"/>
            <a:ext cx="536575" cy="0"/>
          </a:xfrm>
          <a:prstGeom prst="line">
            <a:avLst/>
          </a:prstGeom>
          <a:noFill/>
          <a:ln w="25400">
            <a:solidFill>
              <a:srgbClr val="CC0099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3956051" y="5996054"/>
            <a:ext cx="1820863" cy="0"/>
          </a:xfrm>
          <a:prstGeom prst="line">
            <a:avLst/>
          </a:prstGeom>
          <a:noFill/>
          <a:ln w="25400">
            <a:solidFill>
              <a:srgbClr val="F33A1B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5575300" y="5272155"/>
            <a:ext cx="0" cy="735013"/>
          </a:xfrm>
          <a:prstGeom prst="line">
            <a:avLst/>
          </a:prstGeom>
          <a:noFill/>
          <a:ln w="25400">
            <a:solidFill>
              <a:srgbClr val="F33A1B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3917950" y="5592780"/>
            <a:ext cx="283732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nl-BE" kern="0"/>
              <a:t>L</a:t>
            </a: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6172201" y="5767455"/>
            <a:ext cx="597921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nl-BE" sz="1400" kern="0">
                <a:solidFill>
                  <a:sysClr val="windowText" lastClr="000000"/>
                </a:solidFill>
              </a:rPr>
              <a:t>2/1/1</a:t>
            </a:r>
            <a:endParaRPr lang="nl-BE" sz="1400" kern="0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6137276" y="6431030"/>
            <a:ext cx="597921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nl-BE" sz="1400" kern="0"/>
              <a:t>2/1/2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8580439" y="3402080"/>
            <a:ext cx="365485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nl-BE" sz="1400" kern="0"/>
              <a:t>E1</a:t>
            </a: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8651876" y="4411730"/>
            <a:ext cx="365485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nl-BE" sz="1400" kern="0"/>
              <a:t>E2</a:t>
            </a:r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5775325" y="5272155"/>
            <a:ext cx="0" cy="735013"/>
          </a:xfrm>
          <a:prstGeom prst="line">
            <a:avLst/>
          </a:prstGeom>
          <a:noFill/>
          <a:ln w="25400">
            <a:solidFill>
              <a:srgbClr val="F33A1B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869302" y="4091055"/>
            <a:ext cx="597921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nl-BE" sz="1400" kern="0">
                <a:solidFill>
                  <a:sysClr val="windowText" lastClr="000000"/>
                </a:solidFill>
              </a:rPr>
              <a:t>2</a:t>
            </a:r>
            <a:r>
              <a:rPr lang="nl-BE" sz="1400" kern="0"/>
              <a:t>/1/1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869302" y="4722359"/>
            <a:ext cx="597921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nl-BE" sz="1400" kern="0">
                <a:solidFill>
                  <a:sysClr val="windowText" lastClr="000000"/>
                </a:solidFill>
              </a:rPr>
              <a:t>2</a:t>
            </a:r>
            <a:r>
              <a:rPr lang="nl-BE" sz="1400" kern="0"/>
              <a:t>/1/2</a:t>
            </a: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 flipV="1">
            <a:off x="6019800" y="3405254"/>
            <a:ext cx="0" cy="381000"/>
          </a:xfrm>
          <a:prstGeom prst="line">
            <a:avLst/>
          </a:prstGeom>
          <a:noFill/>
          <a:ln w="28575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 flipV="1">
            <a:off x="2895600" y="3405254"/>
            <a:ext cx="0" cy="457200"/>
          </a:xfrm>
          <a:prstGeom prst="line">
            <a:avLst/>
          </a:prstGeom>
          <a:noFill/>
          <a:ln w="28575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>
            <a:off x="2895600" y="3405254"/>
            <a:ext cx="3124200" cy="0"/>
          </a:xfrm>
          <a:prstGeom prst="line">
            <a:avLst/>
          </a:prstGeom>
          <a:noFill/>
          <a:ln w="28575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V="1">
            <a:off x="4953000" y="3024254"/>
            <a:ext cx="0" cy="381000"/>
          </a:xfrm>
          <a:prstGeom prst="line">
            <a:avLst/>
          </a:prstGeom>
          <a:noFill/>
          <a:ln w="28575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2590800" y="5386454"/>
            <a:ext cx="6511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BE" kern="0">
                <a:solidFill>
                  <a:schemeClr val="accent2"/>
                </a:solidFill>
              </a:rPr>
              <a:t>1.1.2</a:t>
            </a:r>
            <a:endParaRPr lang="nl-BE" sz="2400" kern="0"/>
          </a:p>
        </p:txBody>
      </p: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6172200" y="5386454"/>
            <a:ext cx="6511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BE" kern="0">
                <a:solidFill>
                  <a:schemeClr val="accent2"/>
                </a:solidFill>
              </a:rPr>
              <a:t>1.1.3</a:t>
            </a:r>
            <a:endParaRPr lang="nl-BE" sz="2400" kern="0"/>
          </a:p>
        </p:txBody>
      </p:sp>
      <p:sp>
        <p:nvSpPr>
          <p:cNvPr id="30" name="AutoShape 30"/>
          <p:cNvSpPr>
            <a:spLocks noChangeArrowheads="1"/>
          </p:cNvSpPr>
          <p:nvPr/>
        </p:nvSpPr>
        <p:spPr bwMode="auto">
          <a:xfrm>
            <a:off x="1692880" y="402056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B0D5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2514600" y="3557655"/>
            <a:ext cx="838200" cy="244475"/>
          </a:xfrm>
          <a:prstGeom prst="rect">
            <a:avLst/>
          </a:prstGeom>
          <a:solidFill>
            <a:srgbClr val="00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nl-BE" sz="1600" kern="0">
                <a:latin typeface="Arial" pitchFamily="34" charset="0"/>
              </a:rPr>
              <a:t>2/1/1..On</a:t>
            </a:r>
          </a:p>
        </p:txBody>
      </p: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2514600" y="3252855"/>
            <a:ext cx="838200" cy="244475"/>
          </a:xfrm>
          <a:prstGeom prst="rect">
            <a:avLst/>
          </a:prstGeom>
          <a:solidFill>
            <a:srgbClr val="00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nl-BE" sz="1600" kern="0">
                <a:latin typeface="Arial" pitchFamily="34" charset="0"/>
              </a:rPr>
              <a:t>2/1/1..On</a:t>
            </a:r>
          </a:p>
        </p:txBody>
      </p:sp>
      <p:sp>
        <p:nvSpPr>
          <p:cNvPr id="33" name="Text Box 33"/>
          <p:cNvSpPr txBox="1">
            <a:spLocks noChangeArrowheads="1"/>
          </p:cNvSpPr>
          <p:nvPr/>
        </p:nvSpPr>
        <p:spPr bwMode="auto">
          <a:xfrm>
            <a:off x="3429000" y="3252855"/>
            <a:ext cx="838200" cy="244475"/>
          </a:xfrm>
          <a:prstGeom prst="rect">
            <a:avLst/>
          </a:prstGeom>
          <a:solidFill>
            <a:srgbClr val="00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nl-BE" sz="1600" kern="0">
                <a:latin typeface="Arial" pitchFamily="34" charset="0"/>
              </a:rPr>
              <a:t>2/1/1..On</a:t>
            </a:r>
          </a:p>
        </p:txBody>
      </p:sp>
      <p:sp>
        <p:nvSpPr>
          <p:cNvPr id="34" name="Text Box 34"/>
          <p:cNvSpPr txBox="1">
            <a:spLocks noChangeArrowheads="1"/>
          </p:cNvSpPr>
          <p:nvPr/>
        </p:nvSpPr>
        <p:spPr bwMode="auto">
          <a:xfrm>
            <a:off x="4648200" y="3252855"/>
            <a:ext cx="838200" cy="244475"/>
          </a:xfrm>
          <a:prstGeom prst="rect">
            <a:avLst/>
          </a:prstGeom>
          <a:solidFill>
            <a:srgbClr val="00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nl-BE" sz="1600" kern="0">
                <a:latin typeface="Arial" pitchFamily="34" charset="0"/>
              </a:rPr>
              <a:t>2/1/1..On</a:t>
            </a:r>
          </a:p>
        </p:txBody>
      </p:sp>
      <p:sp>
        <p:nvSpPr>
          <p:cNvPr id="35" name="Text Box 35"/>
          <p:cNvSpPr txBox="1">
            <a:spLocks noChangeArrowheads="1"/>
          </p:cNvSpPr>
          <p:nvPr/>
        </p:nvSpPr>
        <p:spPr bwMode="auto">
          <a:xfrm>
            <a:off x="5638800" y="3405255"/>
            <a:ext cx="838200" cy="244475"/>
          </a:xfrm>
          <a:prstGeom prst="rect">
            <a:avLst/>
          </a:prstGeom>
          <a:solidFill>
            <a:srgbClr val="00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nl-BE" sz="1600" kern="0">
                <a:latin typeface="Arial" pitchFamily="34" charset="0"/>
              </a:rPr>
              <a:t>2/1/1..On</a:t>
            </a:r>
          </a:p>
        </p:txBody>
      </p:sp>
      <p:sp>
        <p:nvSpPr>
          <p:cNvPr id="36" name="Freeform 36"/>
          <p:cNvSpPr>
            <a:spLocks/>
          </p:cNvSpPr>
          <p:nvPr/>
        </p:nvSpPr>
        <p:spPr bwMode="auto">
          <a:xfrm>
            <a:off x="7391400" y="3633854"/>
            <a:ext cx="2719388" cy="801688"/>
          </a:xfrm>
          <a:custGeom>
            <a:avLst/>
            <a:gdLst>
              <a:gd name="T0" fmla="*/ 0 w 3425"/>
              <a:gd name="T1" fmla="*/ 326 h 505"/>
              <a:gd name="T2" fmla="*/ 3119 w 3425"/>
              <a:gd name="T3" fmla="*/ 0 h 505"/>
              <a:gd name="T4" fmla="*/ 3425 w 3425"/>
              <a:gd name="T5" fmla="*/ 227 h 505"/>
              <a:gd name="T6" fmla="*/ 501 w 3425"/>
              <a:gd name="T7" fmla="*/ 505 h 505"/>
              <a:gd name="T8" fmla="*/ 0 w 3425"/>
              <a:gd name="T9" fmla="*/ 326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25" h="505">
                <a:moveTo>
                  <a:pt x="0" y="326"/>
                </a:moveTo>
                <a:lnTo>
                  <a:pt x="3119" y="0"/>
                </a:lnTo>
                <a:lnTo>
                  <a:pt x="3425" y="227"/>
                </a:lnTo>
                <a:lnTo>
                  <a:pt x="501" y="505"/>
                </a:lnTo>
                <a:lnTo>
                  <a:pt x="0" y="326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37" name="AutoShape 37"/>
          <p:cNvSpPr>
            <a:spLocks noChangeArrowheads="1"/>
          </p:cNvSpPr>
          <p:nvPr/>
        </p:nvSpPr>
        <p:spPr bwMode="auto">
          <a:xfrm>
            <a:off x="1663304" y="4624455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B0D5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43" name="Freeform 43"/>
          <p:cNvSpPr>
            <a:spLocks/>
          </p:cNvSpPr>
          <p:nvPr/>
        </p:nvSpPr>
        <p:spPr bwMode="auto">
          <a:xfrm>
            <a:off x="7543800" y="4548254"/>
            <a:ext cx="2719388" cy="801688"/>
          </a:xfrm>
          <a:custGeom>
            <a:avLst/>
            <a:gdLst>
              <a:gd name="T0" fmla="*/ 0 w 3425"/>
              <a:gd name="T1" fmla="*/ 326 h 505"/>
              <a:gd name="T2" fmla="*/ 3119 w 3425"/>
              <a:gd name="T3" fmla="*/ 0 h 505"/>
              <a:gd name="T4" fmla="*/ 3425 w 3425"/>
              <a:gd name="T5" fmla="*/ 227 h 505"/>
              <a:gd name="T6" fmla="*/ 501 w 3425"/>
              <a:gd name="T7" fmla="*/ 505 h 505"/>
              <a:gd name="T8" fmla="*/ 0 w 3425"/>
              <a:gd name="T9" fmla="*/ 326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25" h="505">
                <a:moveTo>
                  <a:pt x="0" y="326"/>
                </a:moveTo>
                <a:lnTo>
                  <a:pt x="3119" y="0"/>
                </a:lnTo>
                <a:lnTo>
                  <a:pt x="3425" y="227"/>
                </a:lnTo>
                <a:lnTo>
                  <a:pt x="501" y="505"/>
                </a:lnTo>
                <a:lnTo>
                  <a:pt x="0" y="326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3515196" y="1842038"/>
            <a:ext cx="6511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BE" kern="0">
                <a:solidFill>
                  <a:schemeClr val="accent2"/>
                </a:solidFill>
              </a:rPr>
              <a:t>1.1.4</a:t>
            </a:r>
            <a:endParaRPr lang="nl-BE" sz="2400" kern="0"/>
          </a:p>
        </p:txBody>
      </p:sp>
      <p:pic>
        <p:nvPicPr>
          <p:cNvPr id="45" name="Afbeelding 4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824" y="1785926"/>
            <a:ext cx="1301976" cy="1301976"/>
          </a:xfrm>
          <a:prstGeom prst="rect">
            <a:avLst/>
          </a:prstGeom>
        </p:spPr>
      </p:pic>
      <p:pic>
        <p:nvPicPr>
          <p:cNvPr id="46" name="Afbeelding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690" y="3802129"/>
            <a:ext cx="1412342" cy="1560638"/>
          </a:xfrm>
          <a:prstGeom prst="rect">
            <a:avLst/>
          </a:prstGeom>
        </p:spPr>
      </p:pic>
      <p:sp>
        <p:nvSpPr>
          <p:cNvPr id="47" name="Rectangle 34"/>
          <p:cNvSpPr>
            <a:spLocks noChangeArrowheads="1"/>
          </p:cNvSpPr>
          <p:nvPr/>
        </p:nvSpPr>
        <p:spPr bwMode="auto">
          <a:xfrm>
            <a:off x="1850980" y="1019175"/>
            <a:ext cx="590120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nl-BE" u="sng" kern="0">
                <a:solidFill>
                  <a:sysClr val="windowText" lastClr="000000"/>
                </a:solidFill>
              </a:rPr>
              <a:t>Groepsadressen</a:t>
            </a:r>
            <a:endParaRPr lang="nl-BE" b="1" u="sng" kern="0">
              <a:solidFill>
                <a:sysClr val="windowText" lastClr="000000"/>
              </a:solidFill>
            </a:endParaRPr>
          </a:p>
        </p:txBody>
      </p:sp>
      <p:pic>
        <p:nvPicPr>
          <p:cNvPr id="48" name="Afbeelding 47"/>
          <p:cNvPicPr>
            <a:picLocks noChangeAspect="1"/>
          </p:cNvPicPr>
          <p:nvPr/>
        </p:nvPicPr>
        <p:blipFill rotWithShape="1">
          <a:blip r:embed="rId7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  <p:sp>
        <p:nvSpPr>
          <p:cNvPr id="49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Communicatie</a:t>
            </a:r>
          </a:p>
        </p:txBody>
      </p:sp>
      <p:sp>
        <p:nvSpPr>
          <p:cNvPr id="55" name="Text Box 38"/>
          <p:cNvSpPr txBox="1">
            <a:spLocks noChangeArrowheads="1"/>
          </p:cNvSpPr>
          <p:nvPr/>
        </p:nvSpPr>
        <p:spPr bwMode="auto">
          <a:xfrm>
            <a:off x="2514600" y="3557655"/>
            <a:ext cx="838200" cy="244475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nl-BE" sz="1600" kern="0">
                <a:latin typeface="Arial" pitchFamily="34" charset="0"/>
              </a:rPr>
              <a:t>2/1/2..On</a:t>
            </a:r>
          </a:p>
        </p:txBody>
      </p:sp>
      <p:sp>
        <p:nvSpPr>
          <p:cNvPr id="56" name="Text Box 39"/>
          <p:cNvSpPr txBox="1">
            <a:spLocks noChangeArrowheads="1"/>
          </p:cNvSpPr>
          <p:nvPr/>
        </p:nvSpPr>
        <p:spPr bwMode="auto">
          <a:xfrm>
            <a:off x="2514600" y="3252855"/>
            <a:ext cx="838200" cy="244475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nl-BE" sz="1600" kern="0">
                <a:latin typeface="Arial" pitchFamily="34" charset="0"/>
              </a:rPr>
              <a:t>2/1/2..On</a:t>
            </a:r>
          </a:p>
        </p:txBody>
      </p:sp>
      <p:sp>
        <p:nvSpPr>
          <p:cNvPr id="57" name="Text Box 40"/>
          <p:cNvSpPr txBox="1">
            <a:spLocks noChangeArrowheads="1"/>
          </p:cNvSpPr>
          <p:nvPr/>
        </p:nvSpPr>
        <p:spPr bwMode="auto">
          <a:xfrm>
            <a:off x="3429000" y="3252855"/>
            <a:ext cx="838200" cy="244475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nl-BE" sz="1600" kern="0">
                <a:latin typeface="Arial" pitchFamily="34" charset="0"/>
              </a:rPr>
              <a:t>2/1/2..On</a:t>
            </a:r>
          </a:p>
        </p:txBody>
      </p:sp>
      <p:sp>
        <p:nvSpPr>
          <p:cNvPr id="58" name="Text Box 41"/>
          <p:cNvSpPr txBox="1">
            <a:spLocks noChangeArrowheads="1"/>
          </p:cNvSpPr>
          <p:nvPr/>
        </p:nvSpPr>
        <p:spPr bwMode="auto">
          <a:xfrm>
            <a:off x="4648200" y="3252855"/>
            <a:ext cx="838200" cy="244475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nl-BE" sz="1600" kern="0">
                <a:latin typeface="Arial" pitchFamily="34" charset="0"/>
              </a:rPr>
              <a:t>2/1/2..On</a:t>
            </a:r>
          </a:p>
        </p:txBody>
      </p:sp>
      <p:sp>
        <p:nvSpPr>
          <p:cNvPr id="59" name="Text Box 42"/>
          <p:cNvSpPr txBox="1">
            <a:spLocks noChangeArrowheads="1"/>
          </p:cNvSpPr>
          <p:nvPr/>
        </p:nvSpPr>
        <p:spPr bwMode="auto">
          <a:xfrm>
            <a:off x="5638800" y="3405255"/>
            <a:ext cx="838200" cy="246221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nl-BE" sz="1600" kern="0">
                <a:latin typeface="Arial" pitchFamily="34" charset="0"/>
              </a:rPr>
              <a:t>2/1/2..On</a:t>
            </a:r>
          </a:p>
        </p:txBody>
      </p:sp>
      <p:pic>
        <p:nvPicPr>
          <p:cNvPr id="50" name="Afbeelding 49"/>
          <p:cNvPicPr>
            <a:picLocks noChangeAspect="1"/>
          </p:cNvPicPr>
          <p:nvPr/>
        </p:nvPicPr>
        <p:blipFill>
          <a:blip r:embed="rId8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9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6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0"/>
                                            </p:cond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4"/>
                                            </p:cond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8"/>
                                            </p:cond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2"/>
                                            </p:cond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6"/>
                                            </p:cond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 autoUpdateAnimBg="0"/>
      <p:bldP spid="32" grpId="0" animBg="1" autoUpdateAnimBg="0"/>
      <p:bldP spid="33" grpId="0" animBg="1" autoUpdateAnimBg="0"/>
      <p:bldP spid="34" grpId="0" animBg="1" autoUpdateAnimBg="0"/>
      <p:bldP spid="35" grpId="0" animBg="1" autoUpdateAnimBg="0"/>
      <p:bldP spid="36" grpId="0" animBg="1"/>
      <p:bldP spid="37" grpId="0" animBg="1"/>
      <p:bldP spid="43" grpId="0" animBg="1"/>
      <p:bldP spid="55" grpId="0" animBg="1" autoUpdateAnimBg="0"/>
      <p:bldP spid="56" grpId="0" animBg="1" autoUpdateAnimBg="0"/>
      <p:bldP spid="57" grpId="0" animBg="1" autoUpdateAnimBg="0"/>
      <p:bldP spid="58" grpId="0" animBg="1" autoUpdateAnimBg="0"/>
      <p:bldP spid="59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Communicatie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467" y="3896262"/>
            <a:ext cx="1312418" cy="131241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824" y="1790143"/>
            <a:ext cx="1301976" cy="1301976"/>
          </a:xfrm>
          <a:prstGeom prst="rect">
            <a:avLst/>
          </a:prstGeom>
        </p:spPr>
      </p:pic>
      <p:pic>
        <p:nvPicPr>
          <p:cNvPr id="8" name="Picture 4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1" y="3485672"/>
            <a:ext cx="2778125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51" y="4414360"/>
            <a:ext cx="2778125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5670550" y="5238272"/>
            <a:ext cx="0" cy="1135063"/>
          </a:xfrm>
          <a:prstGeom prst="line">
            <a:avLst/>
          </a:prstGeom>
          <a:noFill/>
          <a:ln w="25400">
            <a:solidFill>
              <a:srgbClr val="CC0099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5680075" y="6362222"/>
            <a:ext cx="2166938" cy="4763"/>
          </a:xfrm>
          <a:prstGeom prst="line">
            <a:avLst/>
          </a:prstGeom>
          <a:noFill/>
          <a:ln w="25400">
            <a:solidFill>
              <a:srgbClr val="CC0099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V="1">
            <a:off x="7839075" y="5247797"/>
            <a:ext cx="0" cy="1116013"/>
          </a:xfrm>
          <a:prstGeom prst="line">
            <a:avLst/>
          </a:prstGeom>
          <a:noFill/>
          <a:ln w="25400">
            <a:solidFill>
              <a:srgbClr val="CC0099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5899150" y="5238272"/>
            <a:ext cx="0" cy="944563"/>
          </a:xfrm>
          <a:prstGeom prst="line">
            <a:avLst/>
          </a:prstGeom>
          <a:noFill/>
          <a:ln w="25400">
            <a:solidFill>
              <a:srgbClr val="CC0099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>
            <a:off x="5899150" y="6152672"/>
            <a:ext cx="1201738" cy="4763"/>
          </a:xfrm>
          <a:prstGeom prst="line">
            <a:avLst/>
          </a:prstGeom>
          <a:noFill/>
          <a:ln w="25400">
            <a:solidFill>
              <a:srgbClr val="CC0099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flipV="1">
            <a:off x="7100888" y="4352447"/>
            <a:ext cx="0" cy="1801813"/>
          </a:xfrm>
          <a:prstGeom prst="line">
            <a:avLst/>
          </a:prstGeom>
          <a:noFill/>
          <a:ln w="25400">
            <a:solidFill>
              <a:srgbClr val="CC0099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>
            <a:off x="7108826" y="4347684"/>
            <a:ext cx="536575" cy="0"/>
          </a:xfrm>
          <a:prstGeom prst="line">
            <a:avLst/>
          </a:prstGeom>
          <a:noFill/>
          <a:ln w="25400">
            <a:solidFill>
              <a:srgbClr val="CC0099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3956051" y="6000271"/>
            <a:ext cx="1820863" cy="0"/>
          </a:xfrm>
          <a:prstGeom prst="line">
            <a:avLst/>
          </a:prstGeom>
          <a:noFill/>
          <a:ln w="25400">
            <a:solidFill>
              <a:srgbClr val="F33A1B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5575300" y="5276372"/>
            <a:ext cx="0" cy="735013"/>
          </a:xfrm>
          <a:prstGeom prst="line">
            <a:avLst/>
          </a:prstGeom>
          <a:noFill/>
          <a:ln w="25400">
            <a:solidFill>
              <a:srgbClr val="F33A1B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3917950" y="5593406"/>
            <a:ext cx="283732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nl-BE" kern="0"/>
              <a:t>L</a:t>
            </a: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5962640" y="5771672"/>
            <a:ext cx="1219200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nl-BE" sz="1400" kern="0">
                <a:solidFill>
                  <a:sysClr val="windowText" lastClr="000000"/>
                </a:solidFill>
              </a:rPr>
              <a:t>2/1/1</a:t>
            </a:r>
            <a:r>
              <a:rPr lang="nl-BE" sz="1400" kern="0"/>
              <a:t> </a:t>
            </a:r>
            <a:r>
              <a:rPr lang="nl-BE" sz="1400" kern="0">
                <a:solidFill>
                  <a:schemeClr val="accent1"/>
                </a:solidFill>
              </a:rPr>
              <a:t>(1/1/1)</a:t>
            </a:r>
            <a:endParaRPr lang="nl-BE" sz="1400" kern="0"/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8580439" y="3406297"/>
            <a:ext cx="365485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nl-BE" sz="1400" kern="0"/>
              <a:t>E1</a:t>
            </a:r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8651876" y="4415947"/>
            <a:ext cx="365485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nl-BE" sz="1400" kern="0"/>
              <a:t>E2</a:t>
            </a:r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5775325" y="5276372"/>
            <a:ext cx="0" cy="735013"/>
          </a:xfrm>
          <a:prstGeom prst="line">
            <a:avLst/>
          </a:prstGeom>
          <a:noFill/>
          <a:ln w="25400">
            <a:solidFill>
              <a:srgbClr val="F33A1B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 flipV="1">
            <a:off x="6019800" y="3409471"/>
            <a:ext cx="0" cy="381000"/>
          </a:xfrm>
          <a:prstGeom prst="line">
            <a:avLst/>
          </a:prstGeom>
          <a:noFill/>
          <a:ln w="28575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V="1">
            <a:off x="2895600" y="3409471"/>
            <a:ext cx="0" cy="457200"/>
          </a:xfrm>
          <a:prstGeom prst="line">
            <a:avLst/>
          </a:prstGeom>
          <a:noFill/>
          <a:ln w="28575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>
            <a:off x="2895600" y="3409471"/>
            <a:ext cx="3124200" cy="0"/>
          </a:xfrm>
          <a:prstGeom prst="line">
            <a:avLst/>
          </a:prstGeom>
          <a:noFill/>
          <a:ln w="28575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 flipV="1">
            <a:off x="4953000" y="3028471"/>
            <a:ext cx="0" cy="381000"/>
          </a:xfrm>
          <a:prstGeom prst="line">
            <a:avLst/>
          </a:prstGeom>
          <a:noFill/>
          <a:ln w="28575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2590800" y="5390671"/>
            <a:ext cx="6511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BE" kern="0">
                <a:solidFill>
                  <a:schemeClr val="accent2"/>
                </a:solidFill>
              </a:rPr>
              <a:t>1.1.2</a:t>
            </a:r>
            <a:endParaRPr lang="nl-BE" sz="2400" kern="0"/>
          </a:p>
        </p:txBody>
      </p:sp>
      <p:sp>
        <p:nvSpPr>
          <p:cNvPr id="30" name="Text Box 30"/>
          <p:cNvSpPr txBox="1">
            <a:spLocks noChangeArrowheads="1"/>
          </p:cNvSpPr>
          <p:nvPr/>
        </p:nvSpPr>
        <p:spPr bwMode="auto">
          <a:xfrm>
            <a:off x="6172200" y="5390671"/>
            <a:ext cx="6511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BE" kern="0">
                <a:solidFill>
                  <a:schemeClr val="accent2"/>
                </a:solidFill>
              </a:rPr>
              <a:t>1.1.3</a:t>
            </a:r>
            <a:endParaRPr lang="nl-BE" sz="2400" kern="0"/>
          </a:p>
        </p:txBody>
      </p:sp>
      <p:sp>
        <p:nvSpPr>
          <p:cNvPr id="31" name="Freeform 31"/>
          <p:cNvSpPr>
            <a:spLocks/>
          </p:cNvSpPr>
          <p:nvPr/>
        </p:nvSpPr>
        <p:spPr bwMode="auto">
          <a:xfrm>
            <a:off x="7391400" y="3638071"/>
            <a:ext cx="2719388" cy="801688"/>
          </a:xfrm>
          <a:custGeom>
            <a:avLst/>
            <a:gdLst>
              <a:gd name="T0" fmla="*/ 0 w 3425"/>
              <a:gd name="T1" fmla="*/ 326 h 505"/>
              <a:gd name="T2" fmla="*/ 3119 w 3425"/>
              <a:gd name="T3" fmla="*/ 0 h 505"/>
              <a:gd name="T4" fmla="*/ 3425 w 3425"/>
              <a:gd name="T5" fmla="*/ 227 h 505"/>
              <a:gd name="T6" fmla="*/ 501 w 3425"/>
              <a:gd name="T7" fmla="*/ 505 h 505"/>
              <a:gd name="T8" fmla="*/ 0 w 3425"/>
              <a:gd name="T9" fmla="*/ 326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25" h="505">
                <a:moveTo>
                  <a:pt x="0" y="326"/>
                </a:moveTo>
                <a:lnTo>
                  <a:pt x="3119" y="0"/>
                </a:lnTo>
                <a:lnTo>
                  <a:pt x="3425" y="227"/>
                </a:lnTo>
                <a:lnTo>
                  <a:pt x="501" y="505"/>
                </a:lnTo>
                <a:lnTo>
                  <a:pt x="0" y="326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4724400" y="3257072"/>
            <a:ext cx="838200" cy="492443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nl-BE" sz="1600" kern="0">
                <a:latin typeface="Arial" pitchFamily="34" charset="0"/>
              </a:rPr>
              <a:t>1/1/1..Off</a:t>
            </a:r>
          </a:p>
        </p:txBody>
      </p:sp>
      <p:sp>
        <p:nvSpPr>
          <p:cNvPr id="33" name="Text Box 33"/>
          <p:cNvSpPr txBox="1">
            <a:spLocks noChangeArrowheads="1"/>
          </p:cNvSpPr>
          <p:nvPr/>
        </p:nvSpPr>
        <p:spPr bwMode="auto">
          <a:xfrm>
            <a:off x="5715000" y="3409472"/>
            <a:ext cx="838200" cy="492443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nl-BE" sz="1600" kern="0">
                <a:latin typeface="Arial" pitchFamily="34" charset="0"/>
              </a:rPr>
              <a:t>1/1/1..Off</a:t>
            </a:r>
          </a:p>
        </p:txBody>
      </p:sp>
      <p:sp>
        <p:nvSpPr>
          <p:cNvPr id="34" name="Freeform 34"/>
          <p:cNvSpPr>
            <a:spLocks/>
          </p:cNvSpPr>
          <p:nvPr/>
        </p:nvSpPr>
        <p:spPr bwMode="auto">
          <a:xfrm>
            <a:off x="7543800" y="4552471"/>
            <a:ext cx="2719388" cy="801688"/>
          </a:xfrm>
          <a:custGeom>
            <a:avLst/>
            <a:gdLst>
              <a:gd name="T0" fmla="*/ 0 w 3425"/>
              <a:gd name="T1" fmla="*/ 326 h 505"/>
              <a:gd name="T2" fmla="*/ 3119 w 3425"/>
              <a:gd name="T3" fmla="*/ 0 h 505"/>
              <a:gd name="T4" fmla="*/ 3425 w 3425"/>
              <a:gd name="T5" fmla="*/ 227 h 505"/>
              <a:gd name="T6" fmla="*/ 501 w 3425"/>
              <a:gd name="T7" fmla="*/ 505 h 505"/>
              <a:gd name="T8" fmla="*/ 0 w 3425"/>
              <a:gd name="T9" fmla="*/ 326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25" h="505">
                <a:moveTo>
                  <a:pt x="0" y="326"/>
                </a:moveTo>
                <a:lnTo>
                  <a:pt x="3119" y="0"/>
                </a:lnTo>
                <a:lnTo>
                  <a:pt x="3425" y="227"/>
                </a:lnTo>
                <a:lnTo>
                  <a:pt x="501" y="505"/>
                </a:lnTo>
                <a:lnTo>
                  <a:pt x="0" y="326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35" name="AutoShape 35"/>
          <p:cNvSpPr>
            <a:spLocks noChangeArrowheads="1"/>
          </p:cNvSpPr>
          <p:nvPr/>
        </p:nvSpPr>
        <p:spPr bwMode="auto">
          <a:xfrm flipH="1">
            <a:off x="5181600" y="2342672"/>
            <a:ext cx="852488" cy="485775"/>
          </a:xfrm>
          <a:prstGeom prst="rightArrow">
            <a:avLst>
              <a:gd name="adj1" fmla="val 50000"/>
              <a:gd name="adj2" fmla="val 43873"/>
            </a:avLst>
          </a:prstGeom>
          <a:solidFill>
            <a:srgbClr val="B0D5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7"/>
          <p:cNvSpPr>
            <a:spLocks noChangeArrowheads="1"/>
          </p:cNvSpPr>
          <p:nvPr/>
        </p:nvSpPr>
        <p:spPr bwMode="auto">
          <a:xfrm>
            <a:off x="6096001" y="2477560"/>
            <a:ext cx="597921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nl-BE" sz="1400" kern="0">
                <a:solidFill>
                  <a:sysClr val="windowText" lastClr="000000"/>
                </a:solidFill>
              </a:rPr>
              <a:t>1/1/1</a:t>
            </a:r>
          </a:p>
        </p:txBody>
      </p:sp>
      <p:sp>
        <p:nvSpPr>
          <p:cNvPr id="37" name="Freeform 38"/>
          <p:cNvSpPr>
            <a:spLocks/>
          </p:cNvSpPr>
          <p:nvPr/>
        </p:nvSpPr>
        <p:spPr bwMode="auto">
          <a:xfrm>
            <a:off x="7391400" y="3638071"/>
            <a:ext cx="2719388" cy="801688"/>
          </a:xfrm>
          <a:custGeom>
            <a:avLst/>
            <a:gdLst>
              <a:gd name="T0" fmla="*/ 0 w 3425"/>
              <a:gd name="T1" fmla="*/ 326 h 505"/>
              <a:gd name="T2" fmla="*/ 3119 w 3425"/>
              <a:gd name="T3" fmla="*/ 0 h 505"/>
              <a:gd name="T4" fmla="*/ 3425 w 3425"/>
              <a:gd name="T5" fmla="*/ 227 h 505"/>
              <a:gd name="T6" fmla="*/ 501 w 3425"/>
              <a:gd name="T7" fmla="*/ 505 h 505"/>
              <a:gd name="T8" fmla="*/ 0 w 3425"/>
              <a:gd name="T9" fmla="*/ 326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25" h="505">
                <a:moveTo>
                  <a:pt x="0" y="326"/>
                </a:moveTo>
                <a:lnTo>
                  <a:pt x="3119" y="0"/>
                </a:lnTo>
                <a:lnTo>
                  <a:pt x="3425" y="227"/>
                </a:lnTo>
                <a:lnTo>
                  <a:pt x="501" y="505"/>
                </a:lnTo>
                <a:lnTo>
                  <a:pt x="0" y="326"/>
                </a:lnTo>
                <a:close/>
              </a:path>
            </a:pathLst>
          </a:custGeom>
          <a:solidFill>
            <a:srgbClr val="CC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38" name="Freeform 39"/>
          <p:cNvSpPr>
            <a:spLocks/>
          </p:cNvSpPr>
          <p:nvPr/>
        </p:nvSpPr>
        <p:spPr bwMode="auto">
          <a:xfrm>
            <a:off x="7543800" y="4552471"/>
            <a:ext cx="2719388" cy="801688"/>
          </a:xfrm>
          <a:custGeom>
            <a:avLst/>
            <a:gdLst>
              <a:gd name="T0" fmla="*/ 0 w 3425"/>
              <a:gd name="T1" fmla="*/ 326 h 505"/>
              <a:gd name="T2" fmla="*/ 3119 w 3425"/>
              <a:gd name="T3" fmla="*/ 0 h 505"/>
              <a:gd name="T4" fmla="*/ 3425 w 3425"/>
              <a:gd name="T5" fmla="*/ 227 h 505"/>
              <a:gd name="T6" fmla="*/ 501 w 3425"/>
              <a:gd name="T7" fmla="*/ 505 h 505"/>
              <a:gd name="T8" fmla="*/ 0 w 3425"/>
              <a:gd name="T9" fmla="*/ 326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25" h="505">
                <a:moveTo>
                  <a:pt x="0" y="326"/>
                </a:moveTo>
                <a:lnTo>
                  <a:pt x="3119" y="0"/>
                </a:lnTo>
                <a:lnTo>
                  <a:pt x="3425" y="227"/>
                </a:lnTo>
                <a:lnTo>
                  <a:pt x="501" y="505"/>
                </a:lnTo>
                <a:lnTo>
                  <a:pt x="0" y="326"/>
                </a:lnTo>
                <a:close/>
              </a:path>
            </a:pathLst>
          </a:custGeom>
          <a:solidFill>
            <a:srgbClr val="CC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39" name="Rectangle 21"/>
          <p:cNvSpPr>
            <a:spLocks noChangeArrowheads="1"/>
          </p:cNvSpPr>
          <p:nvPr/>
        </p:nvSpPr>
        <p:spPr bwMode="auto">
          <a:xfrm>
            <a:off x="2927648" y="4095272"/>
            <a:ext cx="43441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nl-BE" sz="1400" kern="0"/>
              <a:t>1/1</a:t>
            </a: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2927648" y="4726576"/>
            <a:ext cx="434414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nl-BE" sz="1400" kern="0"/>
              <a:t>1/2</a:t>
            </a:r>
          </a:p>
        </p:txBody>
      </p:sp>
      <p:sp>
        <p:nvSpPr>
          <p:cNvPr id="41" name="Text Box 44"/>
          <p:cNvSpPr txBox="1">
            <a:spLocks noChangeArrowheads="1"/>
          </p:cNvSpPr>
          <p:nvPr/>
        </p:nvSpPr>
        <p:spPr bwMode="auto">
          <a:xfrm>
            <a:off x="3515196" y="1846255"/>
            <a:ext cx="6511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BE" kern="0">
                <a:solidFill>
                  <a:schemeClr val="accent2"/>
                </a:solidFill>
              </a:rPr>
              <a:t>1.1.4</a:t>
            </a:r>
            <a:endParaRPr lang="nl-BE" sz="2400" kern="0"/>
          </a:p>
        </p:txBody>
      </p:sp>
      <p:pic>
        <p:nvPicPr>
          <p:cNvPr id="42" name="Afbeelding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690" y="3806346"/>
            <a:ext cx="1412342" cy="1560638"/>
          </a:xfrm>
          <a:prstGeom prst="rect">
            <a:avLst/>
          </a:prstGeom>
        </p:spPr>
      </p:pic>
      <p:sp>
        <p:nvSpPr>
          <p:cNvPr id="44" name="Rectangle 34"/>
          <p:cNvSpPr>
            <a:spLocks noChangeArrowheads="1"/>
          </p:cNvSpPr>
          <p:nvPr/>
        </p:nvSpPr>
        <p:spPr bwMode="auto">
          <a:xfrm>
            <a:off x="1850980" y="1019175"/>
            <a:ext cx="590120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nl-BE" u="sng" kern="0">
                <a:solidFill>
                  <a:sysClr val="windowText" lastClr="000000"/>
                </a:solidFill>
              </a:rPr>
              <a:t>Groepsadressen</a:t>
            </a:r>
            <a:endParaRPr lang="nl-BE" b="1" u="sng" kern="0">
              <a:solidFill>
                <a:sysClr val="windowText" lastClr="000000"/>
              </a:solidFill>
            </a:endParaRPr>
          </a:p>
        </p:txBody>
      </p:sp>
      <p:sp>
        <p:nvSpPr>
          <p:cNvPr id="45" name="Rectangle 16"/>
          <p:cNvSpPr>
            <a:spLocks noChangeArrowheads="1"/>
          </p:cNvSpPr>
          <p:nvPr/>
        </p:nvSpPr>
        <p:spPr bwMode="auto">
          <a:xfrm>
            <a:off x="5953124" y="6374831"/>
            <a:ext cx="1219200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nl-BE" sz="1400" kern="0">
                <a:solidFill>
                  <a:sysClr val="windowText" lastClr="000000"/>
                </a:solidFill>
              </a:rPr>
              <a:t>2/1/2</a:t>
            </a:r>
            <a:r>
              <a:rPr lang="nl-BE" sz="1400" kern="0"/>
              <a:t> </a:t>
            </a:r>
            <a:r>
              <a:rPr lang="nl-BE" sz="1400" kern="0">
                <a:solidFill>
                  <a:schemeClr val="accent1"/>
                </a:solidFill>
              </a:rPr>
              <a:t>(1/1/1)</a:t>
            </a:r>
            <a:endParaRPr lang="nl-BE" sz="1400" kern="0"/>
          </a:p>
        </p:txBody>
      </p:sp>
      <p:pic>
        <p:nvPicPr>
          <p:cNvPr id="43" name="Afbeelding 42"/>
          <p:cNvPicPr>
            <a:picLocks noChangeAspect="1"/>
          </p:cNvPicPr>
          <p:nvPr/>
        </p:nvPicPr>
        <p:blipFill>
          <a:blip r:embed="rId8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0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 autoUpdateAnimBg="0"/>
      <p:bldP spid="33" grpId="0" animBg="1" autoUpdateAnimBg="0"/>
      <p:bldP spid="35" grpId="0" animBg="1"/>
      <p:bldP spid="37" grpId="0" animBg="1"/>
      <p:bldP spid="3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ETS – Engineering tool software</a:t>
            </a:r>
          </a:p>
        </p:txBody>
      </p:sp>
      <p:sp>
        <p:nvSpPr>
          <p:cNvPr id="4" name="Rectangle 34"/>
          <p:cNvSpPr>
            <a:spLocks noChangeArrowheads="1"/>
          </p:cNvSpPr>
          <p:nvPr/>
        </p:nvSpPr>
        <p:spPr bwMode="auto">
          <a:xfrm>
            <a:off x="1850980" y="1019175"/>
            <a:ext cx="590120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nl-BE" u="sng" kern="0">
                <a:solidFill>
                  <a:sysClr val="windowText" lastClr="000000"/>
                </a:solidFill>
              </a:rPr>
              <a:t>De rol van de ETS software</a:t>
            </a:r>
            <a:endParaRPr lang="nl-BE" b="1" u="sng" kern="0">
              <a:solidFill>
                <a:sysClr val="windowText" lastClr="00000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381092" y="1628800"/>
            <a:ext cx="9286908" cy="5086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1363" lvl="1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Aanmaken van een gebouwenstructuur</a:t>
            </a:r>
          </a:p>
          <a:p>
            <a:pPr marL="741363" lvl="1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Invoegen van </a:t>
            </a:r>
            <a:r>
              <a:rPr lang="nl-BE" kern="0" dirty="0" err="1">
                <a:solidFill>
                  <a:sysClr val="windowText" lastClr="000000"/>
                </a:solidFill>
              </a:rPr>
              <a:t>busdeelnemers</a:t>
            </a:r>
            <a:r>
              <a:rPr lang="nl-BE" kern="0" dirty="0">
                <a:solidFill>
                  <a:sysClr val="windowText" lastClr="000000"/>
                </a:solidFill>
              </a:rPr>
              <a:t> per kamer, verdeelbord,…</a:t>
            </a:r>
          </a:p>
          <a:p>
            <a:pPr marL="741363" lvl="1" indent="-284163" defTabSz="762000">
              <a:lnSpc>
                <a:spcPct val="120000"/>
              </a:lnSpc>
              <a:buSzPct val="80000"/>
            </a:pPr>
            <a:r>
              <a:rPr lang="nl-BE" kern="0" dirty="0">
                <a:solidFill>
                  <a:sysClr val="windowText" lastClr="000000"/>
                </a:solidFill>
              </a:rPr>
              <a:t>     ( = fysieke structuur)</a:t>
            </a:r>
          </a:p>
          <a:p>
            <a:pPr marL="741363" lvl="1" indent="-284163" defTabSz="762000">
              <a:lnSpc>
                <a:spcPct val="120000"/>
              </a:lnSpc>
              <a:buSzPct val="80000"/>
            </a:pPr>
            <a:endParaRPr lang="nl-BE" kern="0" dirty="0">
              <a:solidFill>
                <a:sysClr val="windowText" lastClr="000000"/>
              </a:solidFill>
            </a:endParaRPr>
          </a:p>
          <a:p>
            <a:pPr marL="741363" lvl="1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Aanmaken van groepsadressen ( = logische structuur)</a:t>
            </a:r>
          </a:p>
          <a:p>
            <a:pPr marL="741363" lvl="1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Verbinden van groepsadressen met communicatieobjecten van de </a:t>
            </a:r>
            <a:r>
              <a:rPr lang="nl-BE" kern="0" dirty="0" err="1">
                <a:solidFill>
                  <a:sysClr val="windowText" lastClr="000000"/>
                </a:solidFill>
              </a:rPr>
              <a:t>busdeelnemers</a:t>
            </a:r>
            <a:endParaRPr lang="nl-BE" kern="0" dirty="0">
              <a:solidFill>
                <a:sysClr val="windowText" lastClr="000000"/>
              </a:solidFill>
            </a:endParaRPr>
          </a:p>
          <a:p>
            <a:pPr marL="741363" lvl="1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endParaRPr lang="nl-BE" kern="0" dirty="0">
              <a:solidFill>
                <a:sysClr val="windowText" lastClr="000000"/>
              </a:solidFill>
            </a:endParaRPr>
          </a:p>
          <a:p>
            <a:pPr marL="741363" lvl="1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Programmatie van de fysieke adressen van iedere </a:t>
            </a:r>
            <a:r>
              <a:rPr lang="nl-BE" kern="0" dirty="0" err="1">
                <a:solidFill>
                  <a:sysClr val="windowText" lastClr="000000"/>
                </a:solidFill>
              </a:rPr>
              <a:t>busdeelnemer</a:t>
            </a:r>
            <a:endParaRPr lang="nl-BE" kern="0" dirty="0">
              <a:solidFill>
                <a:sysClr val="windowText" lastClr="000000"/>
              </a:solidFill>
            </a:endParaRPr>
          </a:p>
          <a:p>
            <a:pPr marL="741363" lvl="1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Programmeren van de applicatie en de groepsadressen in de </a:t>
            </a:r>
            <a:r>
              <a:rPr lang="nl-BE" kern="0" dirty="0" err="1">
                <a:solidFill>
                  <a:sysClr val="windowText" lastClr="000000"/>
                </a:solidFill>
              </a:rPr>
              <a:t>busdeelnemers</a:t>
            </a:r>
            <a:endParaRPr lang="nl-BE" kern="0" dirty="0">
              <a:solidFill>
                <a:sysClr val="windowText" lastClr="000000"/>
              </a:solidFill>
            </a:endParaRPr>
          </a:p>
          <a:p>
            <a:pPr marL="741363" lvl="1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endParaRPr lang="nl-BE" kern="0" dirty="0">
              <a:solidFill>
                <a:sysClr val="windowText" lastClr="000000"/>
              </a:solidFill>
            </a:endParaRPr>
          </a:p>
          <a:p>
            <a:pPr marL="741363" lvl="1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Fouten zoeken met de </a:t>
            </a:r>
            <a:r>
              <a:rPr lang="nl-BE" kern="0" dirty="0" err="1">
                <a:solidFill>
                  <a:sysClr val="windowText" lastClr="000000"/>
                </a:solidFill>
              </a:rPr>
              <a:t>busmonitor</a:t>
            </a:r>
            <a:endParaRPr lang="nl-BE" kern="0" dirty="0">
              <a:solidFill>
                <a:sysClr val="windowText" lastClr="000000"/>
              </a:solidFill>
            </a:endParaRPr>
          </a:p>
          <a:p>
            <a:pPr marL="741363" lvl="1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Rapportering van het project</a:t>
            </a:r>
          </a:p>
          <a:p>
            <a:pPr marL="741363" lvl="1" indent="-284163" defTabSz="762000">
              <a:lnSpc>
                <a:spcPct val="120000"/>
              </a:lnSpc>
              <a:buSzPct val="80000"/>
            </a:pPr>
            <a:endParaRPr lang="nl-BE" kern="0" dirty="0">
              <a:solidFill>
                <a:sysClr val="windowText" lastClr="000000"/>
              </a:solidFill>
            </a:endParaRPr>
          </a:p>
          <a:p>
            <a:pPr marL="741363" lvl="1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endParaRPr lang="nl-BE" kern="0" dirty="0">
              <a:solidFill>
                <a:sysClr val="windowText" lastClr="000000"/>
              </a:solidFill>
            </a:endParaRPr>
          </a:p>
        </p:txBody>
      </p:sp>
      <p:sp>
        <p:nvSpPr>
          <p:cNvPr id="65538" name="AutoShape 2" descr="data:image/jpeg;base64,/9j/4AAQSkZJRgABAQAAAQABAAD/2wCEAAkGBhQSERUUEBQVFBIWFRQWFBQUFhUUFBUUFBQVFBQVFBQXGyYeGBkjGhQUHy8gIycpLSwsFR4xNTAqNSYrLikBCQoKDgwOGg8PGi8kHyQpLC8sLC8vLC4pLCwsLCksLCosLCwsKSwsLCksLCwsLCksLCksLCwpLCksLCwsKiwsLP/AABEIAMIBAwMBIgACEQEDEQH/xAAcAAABBQEBAQAAAAAAAAAAAAAAAgMEBQYHAQj/xABVEAABAwEFBAQHCQoMBQUAAAABAAIDEQQFEiExBgcTQSJRYXEUIzKBkbHBQlJzk6GywtHwMzQ1Q1Rig7PS4QgVFhgkcnSCo8PT4yVEU6LiF2NkkqT/xAAaAQACAwEBAAAAAAAAAAAAAAAAAwIEBQEG/8QAMhEAAgIBAwEFBgYCAwAAAAAAAAECAxEEEiExM0FRYXEFEyIygfAjkaGxweFS0RRCQ//aAAwDAQACEQMRAD8A7ihCEACEIQBSW6POoUOiuZYqhVskFCsa+tp5Me+pp5HWvqA7zHvTFojzqPsUuDI0Oh19iefFqCuNb4kcb4hZ5Kj196Q4YXV+1E1A7Cew/YFSJG1Uk90fNEk90fNDsuYUCdpOfMKXZncl5PHQ19K7Nb45JTW+OQidib6+9RJGUNE7AcL6cnad/JPWqHKqg1vjnvRBrfHPeivcEkhOuCQqrRUaHD0m9oSIJcLgfT3L2J9D2FeTMoV3wkupLwkibbIqio+wUBwU6wyVGE8vUo00VDRNtSklNDbUpJTXeOXfNQ4Tz071Mlhq0jmMx9Squ5W0E2Jodz59/NMoluWxjKJblsZEZDiGWqadGWnPQqXIML6+5d60qaPEKIdfHmgdfHmiE9qIJcLq8tD3L1mlDqEhzUnpyhHTlFpooVs6JqOevel2aQltOr1ckuSOoorMnvjwWpPfHglXMfF/3j7FPUG5xSP+8fYpy0aOzj6GhR2cfQEIQnDgQhCABCEIAEIQgCIyTOnoSLRZ6rx7OY1BS65Kn1WGVOqwyCbMnWmo7QvZH0KaxAGqr8RfBW4i+DySMFORuBHaF65iQ2OhXMYYYwz1zaGoUgsBCQYkQt5JkVh4GRWHgj2iOre0aJ6GTE2vPn3pb4hqmW0a7sPrUcbZEMbZEWaOhTDwrCZgKjOhVWyHPBWshzwRyE7ixN7QveAhsIBS1FoWotDUcmEgjkptpAIDgVBtGEKE+25UUPfKtOLIO5VpxkTXOHWE9YbSGuoSKHt58lngHOOWnWoN77X2SxVE0mKUCvDbQv7BStBXtSqLZzn8CE0XTnP4Ub97MQI84TDZwB0tRkfYuLM3i223SiOCMgZkRMoatpQiT3zSMjX3xPVT2/bVbGuaXMkc8OiIOQbx2SgWckkivQJiOmWepK1JS5x0Zpyn8WOjOvPl6VUpwUazAloxChyqBmK8wCpMfUeSqReepVi89TyKTC6vp7lZNZ1qtc1SrLLVtOY9SfS8PDLFMsPayzsraDLrTyZsvkp5a0PlRrQ+VAhCFMkCEIQAIQhAAhCEAQXGhXgfQ96HGoyTZFR2qi3joUm8dBcrQQohcFJY6oUa0R80qzlZQmzplDkUo0r3IkfzUTTNOudzSlPKwKU21glQWgEdyU54Va19Cnsa7G7KwyUbuMMmukBUKYJbJV689ilKW9HZS3oGSVCSUpjQD2FLmjyXMNo5htEYuHWolqn6lJc1MyRg8lVsy1hFWzLWEU885KRBHUj96lWiy0UN1WrKmmpZkZM04yzIb2tmlZZX+D1bI4ENcPcn0UHf2Lidg2TtM84jArLI7V7tScy5xOvMrvcFsY9uB41WL2m2cmjkE9mcWlubCCeia1By05+ladGo2/LjDNKnUbfkxhmu2J2Sju+MMoDIfuryKFzvPo0ch7StPabtjmAErGPAOJuNrXYXDQioyPauY3BvSq/g26jXgGkgyDiOTgTQE8jWlepdD2d2ihtcQfZ34gCWmowuBHIt7qHuV2rq1IvVPLaZMihA5UKatMeeIBS5eTh50mY5KUoLGCcoLGCE5qTG/CQfT3J5jeS8dEq+19UV9r6otrGej50+ol2DoecqWtep5gjXreYIEIQmDAQhCABCEIAEIQgCms1ozLT1miXI+hr6VXvyceuvtUwPDm+tY8LG1t8DHhY2tvgKMtDXlzSpHVH70w3qKVGeS6pPodUn0I5KVGeXtS5Ywm8ISGmmJw0xL2faqGV09qeoDySCKckbccnNuDwsPWnA401SqjqSAexSxgnjA2XHSqW21GmZQ8jqSMupRy10ZHLXRiHzfaqTxPtVOkDqSDTqS3nxFvPiIfnr61EmgBU5sddAnJgyJhkkOFrRUk+zrXPcuZH3LsKI3aToD6FItJbZoS+0yNjj0rJQDPlQ616lzXaHfdMJyLGxrIm1aDIMT3kauNfJHZ9hz3aLam0W2THapHPI8ltTgZ/VboE+n2ck8jqfZyTybTeZelhexosknEldmQ1ha0DkS85nsFOax9yX/PZnh8L3Md1g5EdTho4d6qmWqnKvYpAnLziNS41LnE1qa/Jl6loxpVcduODQjSq47cH0Fs5vF4tgNptQazAXNeRXC4tFat1IPYesarEzb/J3P8XBC2OuQfic4t7w4UPmTeydldaLqns9G1EhnjxVDejw2Pc/CCS0B+lOXoyc12RQTsY6aKcFzSTC4FtCc69XPI50CRHGXnkQn1zlnc9ldtY7dDxGAMkb90ixYnNFfKBoKtPXT1K4kveMan5CuEXPepF5skbMI2iQCSVrTw8AIDgWj8W7IVOXSBXbi7sVS+UodO8q3TlDp3l/c1qbJHVumIjq0op6r7kPi/7x9isFr6dt1Rb8DY07bqi34AhCE4cCEIQAIQhAAhCEAUFrs+dUmzih7CvYZq1adQT6Kps5LCeM7kYTazuRKfDzXphGqTHPUaLwS8qJuYjsxHeEE1wQF62bkh8iG4tA9rQNYF65ia4qUJFxNEU0Ka1eOjBSDIjirmUcyhXBCbdEkutXYkOtPYlylAW5QFFqXFGm2yLGbZ7yfBXcGBrXS06Tjoyvn1XI4bOJrJabX7wYrBRuHiSUrhBpTqquZ7Q73rTaIXxANYH5EgZhutGnrPX7dGZLE62uM1omL5DyqMhyDRyHYFoG7poTZXTtl4jg2uEEYRlnmM8vYmQuhlp5bXcShfDLTy2u776nIXJoqVeNmMUjmHkcu0ciopK14vKyjYi8rKPFMszUxBHU81s9gtnm2i1Na9+AUc5mQcXPYKjokUIGueVQBnmEu2xRXIq6xRXJCvm+5LNF4LGcJdCxk5GoaXumdGDqKufR3WGgaa5aNq79DuUsZq6V8sr3HE5739JxJqakDn6c1Yt3RWFubGYX0oDWoH92iTG7EcKL/QVG3EcKL/Q5Hu+u5ktqDZS7Bgc0hoLsRk6DWOw6NOLM9nLVdyFgd74qDslsVHd4kNWvfI8kuDcNGZYWDMkgUr3lXk16hvJZ+o2Tlum8GfeoTlum8FpcURbFQmvSOvmViqy4LeJoi4Uye5uXZT61ZrX0+PdR29MGxp8e6jt6YBCEJ48EIQgAQhCABCEIAzUxo7EOvNOSOqKhKc3XzpEQpksHDTfmYOMN+YlktCnnOTT2UXrCdEJtcAm1wOE5VSmvqmMwvKld34O7xxzqIEgTZqvKrm45uHi9NvmSCSkFlVGU33EZTfcIkn7EgSn3vypFutscLayOp2DNx8ywG022M0gLIfFMPV5Z7zyVdvMsZK0pfFjPJr762rgszHGR7QQDRrXBzy6mQDR2+hcLvW8zNK6Q5FxJ106hVO2ppJJcanrOaqpmUWjRUly+pforWcvqTLDeZY6ufpP1rpWwd/iOaj3DhSjC8HQO9ya6c6ecLkLiVb3Nb6GhKlfR/wB49US1FH/pHqjol5bpGvtTnSSnhnNtBRxHKpr6urkqnbDd7ZrDZnSDE51OjU6GoANK561XRNg778Ls5Y4+OhoM9S0+ST6CD2hUO89jpYgwNc4ZZNyzaa5/Uq8Zzi023gTGcotNt4++Di923bJNKyKIYpHuDWjrJ7eQ517F3fdzuz8CrNaHh85GEBtSyNp1DSdSeZp3c64XY2+LJYZOJLFI6Y1aCCykTDTpBhzLjnlXTvXY7FfbJIxJC9r2OHRc05Hr7iOYOYVq27PXoWbL0+vQuAAEiSYDmPSs/bbyd1qgvC8cIJccgsy72jGHEVkzrvaUYcRWTXWu2NGpHpCyt7X4wA9IAd4qe5c22jvuSU0qQzk0V+XrWbEQJ6RXf+PPURzJ7fJcnHTPURzJ4/U+kN2Npx2NzhSnGk0z96tcsHuWiDbto3TjSn5q3i36IqNcUvA9Bp4qNUUvAEIQnDwQhCABCEIAEIQgCjdqe9IkC9kjNTnzSeE7rWI8+BiPPgel1Qmqr0xkc0gtPWltsW2xwmq8TZfTmo8t4AdqhKxLqQlYl1JZcklyqpL6A5fKodq2jDRyHeq0tXWu8rS1la7zQYgqq8r6DatjzdzdyHd1lZm27XucMLdOfJVpt73fuSLr5yWIceZWu1M5LEOPMl3tNXMuqe9ZS8XK+Nne7kUuz7KPlOYqOzP5dErTzjX1eRFElB88mClYScgVZXTsgbQ6lTXmB9egXQYdiWN8uncKV87vqVhFC2KgYA1o5AK7ZrZJYisF6esklhLBzS/93ps8JcCXOGdOVOfnWPs0hDhTTvK79bmtkYQaGo7Fw/am6TZpjTyHElpGnaFoaLUe9zGTyzR0d/vcwbybbYu9/BpmS5geTIKjNhpU0HVkfMur3y6lHAB0cgzGorr6CM/SvnC678eBh5d5PoFV2XYO/vDLC+Bx8bCBh6y0VLD8hb5ku6qcYyj9V9+YuyqyEZR+q9f7Il87GWe01wnA77c+So7Lcttu59bOeJETV7Caxvply8l1OYofUrqW2jQF3mT1nnfTUkfnVWRDXziviRkQ9oTiviQi17btEQpZJjOa+LAMgaBq8vZ7muWYCqbBtDLLOyJzA1xxF4LaUaKnE04uRLBmDWpzqDS3tdztmHNjshjYaOA7Dy71LuLZCOHyKkn3TiCQPeigAA1yCc7aba2ow59B7tqthiMOfQamuxrtQCvLNstDWrmt89FpjczQ3tVLbYKFUp1zoWX+5TnVOlZf7mz2QsjY7PhZSmNxy7QFeLPbEMpZj8I/1NWhXstE86eD8kex0Tzp4PyQIQhWi2CEIQAIQhAAhCEAZmW3gE58yo0l7tHNV0pcXHvPrTZsRPWvIz1Njfwo8hPVWN/Cic+/GqPJfo5JMd0A6gqQLlYNQUrOpn4C86mfgVst6k6VUV9oJWhN0Rj3J9KT4Gwe49aVLTXS+aQqWltl80jNuicetS7o2Hdaauc4saMg5wLsR50FRkOtaCwXbxn0AwsHlu+iO31LVxRhoAaKACgA6lpaD2Wn8dj4/c0tD7KTe+x8fuYdu68D8cPi/wDzTj9gWxMc90tQxrnECMDJoJ1xHqW2UO+/vab4KX5jlrP2dpv8f1f+zWfs3Tf4/q/9mQu51mLQQPSCfWrA2+IZA5dyq7jkbHA10lBoBzJPcrmS7RK0PaG5jlz7VmOuUW41pZ8MGY65RbjWlnwwVlpnadCq2az4tM1cWi7oos5pGRjXpvDcvOVQ3nttd8DThtDHEDSMGQnsFOjXvqqctJZZ8yKctJZY/iQ9Fcsh0HfmB69FWbVbuZrVFhjbHxKihfJTCOZyrXuXL9q94E9reQx8kcAPRZizPa7CAK9gGXbqqyx7Y2yL7laZWjqDzT0FaWn9me6amnz6/wBGjp/Znumpp8+v9Gjtm6i3WfN8Rc3rZ0wO04Kq42PtBsNrjc+rQ7oSD81xAqcuRofMVn7FvdvJhH9JLgOTmsPpOGqk2jeFLaSDOyF57Y2ive5tHD0q1fC1/f3+xYvrteH9/f0O6R7Pwkk05+vNeyXPE33IUGybTtmgiks1KObmDypTLzZjzKLa7faSOgI68q1A+RZdkqIPaoc+hnWy08HtUOfQmycJnIehQ57/AGsGQIA7FQWiy3pIaM8EA7RKU3PsZeT20dPZR3RyftJGy2T+DCX35CNtsuzwl9+ROtm8mGMZnP8Aqkn1LL3nvah9yx7vM1o9ZXtp3O2t+brTB5mP+tV8u460/lEHokHsV+Omqa/Fm39+hejpq5L8aTf36HWd09++F2Ey4cA40jQK1ybh1PnWzWO3V7MPsFh4Mj2vdxZH1ZWlHYaDMdi2K26oxjBKHTHBuVRjGCUOmOAQhCYMBCEIAEIQgAQhCAMXLe0IJq5up9fcnIb+s3upGDvP7lxa3374x4qcnv5n3xUb+Ou35V5qKti84R52MbE84O7/AMorLylZ6f3Jf8oLMfxrD5/3Lgov0e++VLG0YHuv+5M33d0UN3W90TvDL4gP4xvp/clWeVkzsETg46uIzwjrK4nc1umtc7ILNV0jz740a0eU955NHM+0hd92duFlkhEbSXO1e86vfzJ6h1DkFY01dtkvxEkh+nrsm/jSwT7PZwxoa0UA+1T2pxQL9vyKxwPntDsEbBUnmTya0c3E5AKe11RVbCWDWSwCrtpZsFjtLhmWwTO9Ebj7FYqq2t+8LV/ZrR+qeugfLJ2wtMjsRc5xpQAFwDR1BoNFYQbxrfE0tjkczFqc/kroe1ZqDIZZLX7vthjekssfG4PDYH1LOJWrsNKYhRU3XByztWSk6oOWdqyZpxmtMhdLKC4mrnyyAV87irKzbHhw6VtsTO+Yk/8Aa0rpo/g7H8u//P8A7qjXxuM8Gs80/hePhRSSYeBhxYGl1K8Q0rTWim1NdP4GOM104/IxEWwEJ8q87GO5zz9FTI93djqMV6QEc8DXH1kLVbM7mvCrLDaPCsHFYHYODiw5kUxYxXTqVu3cQR/zg+I/3Etq5rj+BbVrXH8GQi3e3WKYrwDuugA+tSv5B3WD0beAM8h8lc1qm7jyP+b/AMD/AHFQ7YbBm72ROE3GMkmANEZaa4SRTpGpOlFXnG9Jt5/Mrzhcll5/M0dxWq77JC2GO0NcG16TnEkkmricqDPkFYt2lsX/AFo/SfqVLdO6OR7A+1TCEkVwNbjc3+s4kAHsFe9N39urkgidLDO2VrGue5rm4HYWipLXAkHIaZKu9NZjdtEPTWY3bTSQbVWNuk8Y85+pLO11l/68fpP1LkMTqhOAKt77bxgR7zCwdbZtZZNDOz0n6k27aiy8p2ek/UuVAL0BRd+e447MnetnLayWHFE4PbicKjSopUK0WP3W/eP6WT6K2C9Dp3mqL8je0/ZR9AQhCeOBCEIAEIQgAQUIKAPkG8p/GyfCSfPKgvnSrzf46X4ST55USqqqCKygOOlS7FYpJpGRRNL5HuDWMbq5x0ATLWEkAAknIAZkk6ADmvozdJuzFhj8ItLQbZI3Q58Bh9wPzz7o+Yc6sjEZGJb7tt3zLss+dH2qQAzSD0iNn5jflOfUBqrbbWQxuklcGRsaXPc40DWgVJJTy5LvYui9rwf4PZbMRYmEEnjQNM7xmHOBkqGDk088zyo3oM6HNt5W8J96WijatskZPBjORcdDLIPfEaD3Iy5kn6hi8kdw9S+ZG7mr1/Jf8az/AOovpxgyHcFGOe85HPeeqq2s+8bV/ZrR+qerVQNobK6WyWiOMVe+CZjRUCrnRua0VOQzI1UyR8g2duS63/B/bS1Wn4Bn6xZyz7n70Azs3+LZ/wDUXQ90exdrsU877VFw2via1pxxuqQ+pFGONMlVinv6FaKe/ocu2yLjeds6TgPCZuZ9+e1QGRuOrnHzn612O+G7PeEzeEFvhHEfxs7X90xHH5PR1rpkqbaE3H4LL4ER4Rh8VnavKqPf9HSuqVbCXLUkKthLl5Rz9kLqUDnAdhIXRNysZFsmq4nxHMk/jGdawkAyXQdzv33N8B/mMVTTzbtSKtE27UjH7YNcbztfSdTjv5nsU7YWFv8AGNl4pJbxMsRJGPC7Br+dhUfav8J2v4d/sUM11BIIzBGRBGYIPIpdtrjb9SFljjb9TW757PaDaozIXGyFjRHSvDElTjBGmM5HPUUpoVmLpvSazte2GRwjkY5j4ySY3Ne0tPR0Bz1Ga3+zu86KVng96NbQjDxXNDonj/3W06J7dOfRUfbLdy2OM2mwHFEBjdFXH0KVL4ncxTOhrloeSs2xlZ+JU/oWLYyn+JWzBwMoE7VMxzVCXjWO08mW+ouqMSaMiSZUbTmDsu6s/wBB/SyfRWxWL3TOrYP00n0VtF6bT9lH0PRafso+gIQhPHAhCEACEIQAIKEFAHxneQ8dL8JJ88qPRSbx+7S/CSfPKYSGxOSXcg/pMHw8P6xq+xl8a2G0cOWN5FQyRj6deBwdT5F2n+cZF+Ry/Gs/ZU4NEotHYl4uPfzjIvyOX41n7KP5xkX5HL8az9lS3InuR2JeLj4/hFRfkcvxrP2V19pqKrqaYJpnqF6ot6W3gwyykFwjjfIWjInA0uoD20XTpJQVyaP+EBGdLHL8Yz6k4N/TPyOX4xn1Jbtgu8X72C7znG1jW/xlbK0++ZvnlRY2N6wun/8ArhCdbE//AO8f7Katu+OKWKSMWN7S9j2g4mZFzS2vk9qz7K4Sbe8o2QhJt7zAsC3m5377m+A/zGrAWfTNaLY7aoWCZ8jo3SY48FGkNp0g6tT3KlRJRtTZToko2psg7V/hO1/Dv9iLpu11omZCwgPfiDa6VDXOAPfSnnUa9Lf4Rappw0tEsheGk1IryJCXYbxfBKyaIgSMNW1FRoRmOqhIXLHGVuX0ycscXZl9MjV42R8LzHOwxvGrXCh7x1jtGS6bubllNnmbJU2Zrm8Iu8kEh3Fa0n3PknqqT2qDFvhie0C2WMuI5swSNr1hslC30lVO1W9V9phMFkiMEThhc8kYyw5FrWtyYCMq1OR5K7VGup71LjwLlSrqe5S+hjIXjE7B5GJ2H+rU4fkoni5MwRYQluP2qs6XMsmfLlnjnppzyvXH7VTZXUiSR23c+f8Ah/6aT6K3Cw2578H/AKaX6K3K9BT2cfQ3Kezj6AhCE0aCEIQAIQhAAgoQUAfGt5fdpfhJPnlR1JvEeOl+Ek+eVHAVZldntEURRKAUTgAL0NQAnWMUWyLYNjX2LHoO4L5AaxdBG+u8uXg/xTv21KuxRzk7XYo5yfQCrNqfvK1f2ef9U9cUG+m8v/j/ABTv9RIte9u8JY3xv4GGRjmOpG4HC9paaHHkaFMd8PEm74FZstsu20WcyOe5lJCzEGNMbKRCTHK4vBa3OmQPn0U2fZLDZ4pWudil4Aa1zQ1jnTh3RjfiJcW0FageUqKzzuEIiywCQyaZ4iwM16qNCshfUmEtywmOKOlDlwTWN4NcpG59L84jmsyU4MzZTj4EmW4ofGsilc6WFr3OxRhsbxF904bsZdkASMQFQDoaBTv5IASwx1k8Y0OLsDKGsHGwxgSVcfc9INVfaL/e8P6ETXyAiWRjMMkgJq4ONaDERU4Q2vNJivh4mE1Gl4aG0IOEtEQhoRWvkDrSnKAtygTo7gb46pmBjDTw+Gzi0c1zi9zOJ5DaCpaSekDkvYtn2u8Go93j3xtLwxpiaXmjmhwdXG2oq0gV1GVCYtmvkxvL44oWuyw0a7xbgC3Eyrya5nI1GmS9s1+PjDAxsbcD4pKhpq90NeGZM6GmI6AVrnVQzAhmAuO7ImRsdPI9vExFgjYH0Y1xYXvq9vumu6Iqej3KQ/ZdwbLR4MscpYIwD4xrWY3OjPM4aOw0qRXmKKHZ75c1ga5kUjWklnFZiwFxq7DQioJzwuqK8szVEl7yu1ccRl42PR/EpTECNPMo5gczAm2TZniT8PHRoiikMhbkDLHGWAgci+Vja9VTyUB914YnPdk5swiLCNDge41PWCylFJtO0czy8h2B0hjL3RVjJ4bOG0Vacm0qaDKvmoO2ge7HxGRSY3Ne7G13ltYWYxheOkQST1kkruYdF5nW4dxVFIcUohJLftVKQtDTikEpwt+1UhzftVMQxHa9zv4P/TS/RW5WH3PD/h/6aX6K3C36ezXobdPZr0BCEJo0EIQgAQhCABBQhAHxteH3aX4ST55TCEKqysehKQhROCmp9iEKEhciQxPMQhV5CJDzU41CEhiWPsSwhCUxTFpTUIS2QYsL1CFEieoQhcA8QhCAPCvCvELqOiCmyhCYiaO17nvwf+ml+itwhC9BT2cfQ3KezXoCEITRoIQhAH//2Q=="/>
          <p:cNvSpPr>
            <a:spLocks noChangeAspect="1" noChangeArrowheads="1"/>
          </p:cNvSpPr>
          <p:nvPr/>
        </p:nvSpPr>
        <p:spPr bwMode="auto">
          <a:xfrm>
            <a:off x="1587501" y="-895350"/>
            <a:ext cx="2466975" cy="18478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65540" name="AutoShape 4" descr="data:image/jpeg;base64,/9j/4AAQSkZJRgABAQAAAQABAAD/2wCEAAkGBhQSERUUEBQVFBIWFRQWFBQUFhUUFBUUFBQVFBQVFBQXGyYeGBkjGhQUHy8gIycpLSwsFR4xNTAqNSYrLikBCQoKDgwOGg8PGi8kHyQpLC8sLC8vLC4pLCwsLCksLCosLCwsKSwsLCksLCwsLCksLCksLCwpLCksLCwsKiwsLP/AABEIAMIBAwMBIgACEQEDEQH/xAAcAAABBQEBAQAAAAAAAAAAAAAAAgMEBQYHAQj/xABVEAABAwEFBAQHCQoMBQUAAAABAAIDEQQFEiExBgcTQSJRYXEUIzKBkbHBQlJzk6GywtHwMzQ1Q1Rig7PS4QgVFhgkcnSCo8PT4yVEU6LiF2NkkqT/xAAaAQACAwEBAAAAAAAAAAAAAAAAAwIEBQEG/8QAMhEAAgIBAwEFBgYCAwAAAAAAAAECAxEEEiExM0FRYXEFEyIygfAjkaGxweFS0RRCQ//aAAwDAQACEQMRAD8A7ihCEACEIQBSW6POoUOiuZYqhVskFCsa+tp5Me+pp5HWvqA7zHvTFojzqPsUuDI0Oh19iefFqCuNb4kcb4hZ5Kj196Q4YXV+1E1A7Cew/YFSJG1Uk90fNEk90fNDsuYUCdpOfMKXZncl5PHQ19K7Nb45JTW+OQidib6+9RJGUNE7AcL6cnad/JPWqHKqg1vjnvRBrfHPeivcEkhOuCQqrRUaHD0m9oSIJcLgfT3L2J9D2FeTMoV3wkupLwkibbIqio+wUBwU6wyVGE8vUo00VDRNtSklNDbUpJTXeOXfNQ4Tz071Mlhq0jmMx9Squ5W0E2Jodz59/NMoluWxjKJblsZEZDiGWqadGWnPQqXIML6+5d60qaPEKIdfHmgdfHmiE9qIJcLq8tD3L1mlDqEhzUnpyhHTlFpooVs6JqOevel2aQltOr1ckuSOoorMnvjwWpPfHglXMfF/3j7FPUG5xSP+8fYpy0aOzj6GhR2cfQEIQnDgQhCABCEIAEIQgCIyTOnoSLRZ6rx7OY1BS65Kn1WGVOqwyCbMnWmo7QvZH0KaxAGqr8RfBW4i+DySMFORuBHaF65iQ2OhXMYYYwz1zaGoUgsBCQYkQt5JkVh4GRWHgj2iOre0aJ6GTE2vPn3pb4hqmW0a7sPrUcbZEMbZEWaOhTDwrCZgKjOhVWyHPBWshzwRyE7ixN7QveAhsIBS1FoWotDUcmEgjkptpAIDgVBtGEKE+25UUPfKtOLIO5VpxkTXOHWE9YbSGuoSKHt58lngHOOWnWoN77X2SxVE0mKUCvDbQv7BStBXtSqLZzn8CE0XTnP4Ub97MQI84TDZwB0tRkfYuLM3i223SiOCMgZkRMoatpQiT3zSMjX3xPVT2/bVbGuaXMkc8OiIOQbx2SgWckkivQJiOmWepK1JS5x0Zpyn8WOjOvPl6VUpwUazAloxChyqBmK8wCpMfUeSqReepVi89TyKTC6vp7lZNZ1qtc1SrLLVtOY9SfS8PDLFMsPayzsraDLrTyZsvkp5a0PlRrQ+VAhCFMkCEIQAIQhAAhCEAQXGhXgfQ96HGoyTZFR2qi3joUm8dBcrQQohcFJY6oUa0R80qzlZQmzplDkUo0r3IkfzUTTNOudzSlPKwKU21glQWgEdyU54Va19Cnsa7G7KwyUbuMMmukBUKYJbJV689ilKW9HZS3oGSVCSUpjQD2FLmjyXMNo5htEYuHWolqn6lJc1MyRg8lVsy1hFWzLWEU885KRBHUj96lWiy0UN1WrKmmpZkZM04yzIb2tmlZZX+D1bI4ENcPcn0UHf2Lidg2TtM84jArLI7V7tScy5xOvMrvcFsY9uB41WL2m2cmjkE9mcWlubCCeia1By05+ladGo2/LjDNKnUbfkxhmu2J2Sju+MMoDIfuryKFzvPo0ch7StPabtjmAErGPAOJuNrXYXDQioyPauY3BvSq/g26jXgGkgyDiOTgTQE8jWlepdD2d2ihtcQfZ34gCWmowuBHIt7qHuV2rq1IvVPLaZMihA5UKatMeeIBS5eTh50mY5KUoLGCcoLGCE5qTG/CQfT3J5jeS8dEq+19UV9r6otrGej50+ol2DoecqWtep5gjXreYIEIQmDAQhCABCEIAEIQgCms1ozLT1miXI+hr6VXvyceuvtUwPDm+tY8LG1t8DHhY2tvgKMtDXlzSpHVH70w3qKVGeS6pPodUn0I5KVGeXtS5Ywm8ISGmmJw0xL2faqGV09qeoDySCKckbccnNuDwsPWnA401SqjqSAexSxgnjA2XHSqW21GmZQ8jqSMupRy10ZHLXRiHzfaqTxPtVOkDqSDTqS3nxFvPiIfnr61EmgBU5sddAnJgyJhkkOFrRUk+zrXPcuZH3LsKI3aToD6FItJbZoS+0yNjj0rJQDPlQ616lzXaHfdMJyLGxrIm1aDIMT3kauNfJHZ9hz3aLam0W2THapHPI8ltTgZ/VboE+n2ck8jqfZyTybTeZelhexosknEldmQ1ha0DkS85nsFOax9yX/PZnh8L3Md1g5EdTho4d6qmWqnKvYpAnLziNS41LnE1qa/Jl6loxpVcduODQjSq47cH0Fs5vF4tgNptQazAXNeRXC4tFat1IPYesarEzb/J3P8XBC2OuQfic4t7w4UPmTeydldaLqns9G1EhnjxVDejw2Pc/CCS0B+lOXoyc12RQTsY6aKcFzSTC4FtCc69XPI50CRHGXnkQn1zlnc9ldtY7dDxGAMkb90ixYnNFfKBoKtPXT1K4kveMan5CuEXPepF5skbMI2iQCSVrTw8AIDgWj8W7IVOXSBXbi7sVS+UodO8q3TlDp3l/c1qbJHVumIjq0op6r7kPi/7x9isFr6dt1Rb8DY07bqi34AhCE4cCEIQAIQhAAhCEAUFrs+dUmzih7CvYZq1adQT6Kps5LCeM7kYTazuRKfDzXphGqTHPUaLwS8qJuYjsxHeEE1wQF62bkh8iG4tA9rQNYF65ia4qUJFxNEU0Ka1eOjBSDIjirmUcyhXBCbdEkutXYkOtPYlylAW5QFFqXFGm2yLGbZ7yfBXcGBrXS06Tjoyvn1XI4bOJrJabX7wYrBRuHiSUrhBpTqquZ7Q73rTaIXxANYH5EgZhutGnrPX7dGZLE62uM1omL5DyqMhyDRyHYFoG7poTZXTtl4jg2uEEYRlnmM8vYmQuhlp5bXcShfDLTy2u776nIXJoqVeNmMUjmHkcu0ciopK14vKyjYi8rKPFMszUxBHU81s9gtnm2i1Na9+AUc5mQcXPYKjokUIGueVQBnmEu2xRXIq6xRXJCvm+5LNF4LGcJdCxk5GoaXumdGDqKufR3WGgaa5aNq79DuUsZq6V8sr3HE5739JxJqakDn6c1Yt3RWFubGYX0oDWoH92iTG7EcKL/QVG3EcKL/Q5Hu+u5ktqDZS7Bgc0hoLsRk6DWOw6NOLM9nLVdyFgd74qDslsVHd4kNWvfI8kuDcNGZYWDMkgUr3lXk16hvJZ+o2Tlum8GfeoTlum8FpcURbFQmvSOvmViqy4LeJoi4Uye5uXZT61ZrX0+PdR29MGxp8e6jt6YBCEJ48EIQgAQhCABCEIAzUxo7EOvNOSOqKhKc3XzpEQpksHDTfmYOMN+YlktCnnOTT2UXrCdEJtcAm1wOE5VSmvqmMwvKld34O7xxzqIEgTZqvKrm45uHi9NvmSCSkFlVGU33EZTfcIkn7EgSn3vypFutscLayOp2DNx8ywG022M0gLIfFMPV5Z7zyVdvMsZK0pfFjPJr762rgszHGR7QQDRrXBzy6mQDR2+hcLvW8zNK6Q5FxJ106hVO2ppJJcanrOaqpmUWjRUly+pforWcvqTLDeZY6ufpP1rpWwd/iOaj3DhSjC8HQO9ya6c6ecLkLiVb3Nb6GhKlfR/wB49US1FH/pHqjol5bpGvtTnSSnhnNtBRxHKpr6urkqnbDd7ZrDZnSDE51OjU6GoANK561XRNg778Ls5Y4+OhoM9S0+ST6CD2hUO89jpYgwNc4ZZNyzaa5/Uq8Zzi023gTGcotNt4++Di923bJNKyKIYpHuDWjrJ7eQ517F3fdzuz8CrNaHh85GEBtSyNp1DSdSeZp3c64XY2+LJYZOJLFI6Y1aCCykTDTpBhzLjnlXTvXY7FfbJIxJC9r2OHRc05Hr7iOYOYVq27PXoWbL0+vQuAAEiSYDmPSs/bbyd1qgvC8cIJccgsy72jGHEVkzrvaUYcRWTXWu2NGpHpCyt7X4wA9IAd4qe5c22jvuSU0qQzk0V+XrWbEQJ6RXf+PPURzJ7fJcnHTPURzJ4/U+kN2Npx2NzhSnGk0z96tcsHuWiDbto3TjSn5q3i36IqNcUvA9Bp4qNUUvAEIQnDwQhCABCEIAEIQgCjdqe9IkC9kjNTnzSeE7rWI8+BiPPgel1Qmqr0xkc0gtPWltsW2xwmq8TZfTmo8t4AdqhKxLqQlYl1JZcklyqpL6A5fKodq2jDRyHeq0tXWu8rS1la7zQYgqq8r6DatjzdzdyHd1lZm27XucMLdOfJVpt73fuSLr5yWIceZWu1M5LEOPMl3tNXMuqe9ZS8XK+Nne7kUuz7KPlOYqOzP5dErTzjX1eRFElB88mClYScgVZXTsgbQ6lTXmB9egXQYdiWN8uncKV87vqVhFC2KgYA1o5AK7ZrZJYisF6esklhLBzS/93ps8JcCXOGdOVOfnWPs0hDhTTvK79bmtkYQaGo7Fw/am6TZpjTyHElpGnaFoaLUe9zGTyzR0d/vcwbybbYu9/BpmS5geTIKjNhpU0HVkfMur3y6lHAB0cgzGorr6CM/SvnC678eBh5d5PoFV2XYO/vDLC+Bx8bCBh6y0VLD8hb5ku6qcYyj9V9+YuyqyEZR+q9f7Il87GWe01wnA77c+So7Lcttu59bOeJETV7Caxvply8l1OYofUrqW2jQF3mT1nnfTUkfnVWRDXziviRkQ9oTiviQi17btEQpZJjOa+LAMgaBq8vZ7muWYCqbBtDLLOyJzA1xxF4LaUaKnE04uRLBmDWpzqDS3tdztmHNjshjYaOA7Dy71LuLZCOHyKkn3TiCQPeigAA1yCc7aba2ow59B7tqthiMOfQamuxrtQCvLNstDWrmt89FpjczQ3tVLbYKFUp1zoWX+5TnVOlZf7mz2QsjY7PhZSmNxy7QFeLPbEMpZj8I/1NWhXstE86eD8kex0Tzp4PyQIQhWi2CEIQAIQhAAhCEAZmW3gE58yo0l7tHNV0pcXHvPrTZsRPWvIz1Njfwo8hPVWN/Cic+/GqPJfo5JMd0A6gqQLlYNQUrOpn4C86mfgVst6k6VUV9oJWhN0Rj3J9KT4Gwe49aVLTXS+aQqWltl80jNuicetS7o2Hdaauc4saMg5wLsR50FRkOtaCwXbxn0AwsHlu+iO31LVxRhoAaKACgA6lpaD2Wn8dj4/c0tD7KTe+x8fuYdu68D8cPi/wDzTj9gWxMc90tQxrnECMDJoJ1xHqW2UO+/vab4KX5jlrP2dpv8f1f+zWfs3Tf4/q/9mQu51mLQQPSCfWrA2+IZA5dyq7jkbHA10lBoBzJPcrmS7RK0PaG5jlz7VmOuUW41pZ8MGY65RbjWlnwwVlpnadCq2az4tM1cWi7oos5pGRjXpvDcvOVQ3nttd8DThtDHEDSMGQnsFOjXvqqctJZZ8yKctJZY/iQ9Fcsh0HfmB69FWbVbuZrVFhjbHxKihfJTCOZyrXuXL9q94E9reQx8kcAPRZizPa7CAK9gGXbqqyx7Y2yL7laZWjqDzT0FaWn9me6amnz6/wBGjp/Znumpp8+v9Gjtm6i3WfN8Rc3rZ0wO04Kq42PtBsNrjc+rQ7oSD81xAqcuRofMVn7FvdvJhH9JLgOTmsPpOGqk2jeFLaSDOyF57Y2ive5tHD0q1fC1/f3+xYvrteH9/f0O6R7Pwkk05+vNeyXPE33IUGybTtmgiks1KObmDypTLzZjzKLa7faSOgI68q1A+RZdkqIPaoc+hnWy08HtUOfQmycJnIehQ57/AGsGQIA7FQWiy3pIaM8EA7RKU3PsZeT20dPZR3RyftJGy2T+DCX35CNtsuzwl9+ROtm8mGMZnP8Aqkn1LL3nvah9yx7vM1o9ZXtp3O2t+brTB5mP+tV8u460/lEHokHsV+Omqa/Fm39+hejpq5L8aTf36HWd09++F2Ey4cA40jQK1ybh1PnWzWO3V7MPsFh4Mj2vdxZH1ZWlHYaDMdi2K26oxjBKHTHBuVRjGCUOmOAQhCYMBCEIAEIQgAQhCAMXLe0IJq5up9fcnIb+s3upGDvP7lxa3374x4qcnv5n3xUb+Ou35V5qKti84R52MbE84O7/AMorLylZ6f3Jf8oLMfxrD5/3Lgov0e++VLG0YHuv+5M33d0UN3W90TvDL4gP4xvp/clWeVkzsETg46uIzwjrK4nc1umtc7ILNV0jz740a0eU955NHM+0hd92duFlkhEbSXO1e86vfzJ6h1DkFY01dtkvxEkh+nrsm/jSwT7PZwxoa0UA+1T2pxQL9vyKxwPntDsEbBUnmTya0c3E5AKe11RVbCWDWSwCrtpZsFjtLhmWwTO9Ebj7FYqq2t+8LV/ZrR+qeugfLJ2wtMjsRc5xpQAFwDR1BoNFYQbxrfE0tjkczFqc/kroe1ZqDIZZLX7vthjekssfG4PDYH1LOJWrsNKYhRU3XByztWSk6oOWdqyZpxmtMhdLKC4mrnyyAV87irKzbHhw6VtsTO+Yk/8Aa0rpo/g7H8u//P8A7qjXxuM8Gs80/hePhRSSYeBhxYGl1K8Q0rTWim1NdP4GOM104/IxEWwEJ8q87GO5zz9FTI93djqMV6QEc8DXH1kLVbM7mvCrLDaPCsHFYHYODiw5kUxYxXTqVu3cQR/zg+I/3Etq5rj+BbVrXH8GQi3e3WKYrwDuugA+tSv5B3WD0beAM8h8lc1qm7jyP+b/AMD/AHFQ7YbBm72ROE3GMkmANEZaa4SRTpGpOlFXnG9Jt5/Mrzhcll5/M0dxWq77JC2GO0NcG16TnEkkmricqDPkFYt2lsX/AFo/SfqVLdO6OR7A+1TCEkVwNbjc3+s4kAHsFe9N39urkgidLDO2VrGue5rm4HYWipLXAkHIaZKu9NZjdtEPTWY3bTSQbVWNuk8Y85+pLO11l/68fpP1LkMTqhOAKt77bxgR7zCwdbZtZZNDOz0n6k27aiy8p2ek/UuVAL0BRd+e447MnetnLayWHFE4PbicKjSopUK0WP3W/eP6WT6K2C9Dp3mqL8je0/ZR9AQhCeOBCEIAEIQgAQUIKAPkG8p/GyfCSfPKgvnSrzf46X4ST55USqqqCKygOOlS7FYpJpGRRNL5HuDWMbq5x0ATLWEkAAknIAZkk6ADmvozdJuzFhj8ItLQbZI3Q58Bh9wPzz7o+Yc6sjEZGJb7tt3zLss+dH2qQAzSD0iNn5jflOfUBqrbbWQxuklcGRsaXPc40DWgVJJTy5LvYui9rwf4PZbMRYmEEnjQNM7xmHOBkqGDk088zyo3oM6HNt5W8J96WijatskZPBjORcdDLIPfEaD3Iy5kn6hi8kdw9S+ZG7mr1/Jf8az/AOovpxgyHcFGOe85HPeeqq2s+8bV/ZrR+qerVQNobK6WyWiOMVe+CZjRUCrnRua0VOQzI1UyR8g2duS63/B/bS1Wn4Bn6xZyz7n70Azs3+LZ/wDUXQ90exdrsU877VFw2via1pxxuqQ+pFGONMlVinv6FaKe/ocu2yLjeds6TgPCZuZ9+e1QGRuOrnHzn612O+G7PeEzeEFvhHEfxs7X90xHH5PR1rpkqbaE3H4LL4ER4Rh8VnavKqPf9HSuqVbCXLUkKthLl5Rz9kLqUDnAdhIXRNysZFsmq4nxHMk/jGdawkAyXQdzv33N8B/mMVTTzbtSKtE27UjH7YNcbztfSdTjv5nsU7YWFv8AGNl4pJbxMsRJGPC7Br+dhUfav8J2v4d/sUM11BIIzBGRBGYIPIpdtrjb9SFljjb9TW757PaDaozIXGyFjRHSvDElTjBGmM5HPUUpoVmLpvSazte2GRwjkY5j4ySY3Ne0tPR0Bz1Ga3+zu86KVng96NbQjDxXNDonj/3W06J7dOfRUfbLdy2OM2mwHFEBjdFXH0KVL4ncxTOhrloeSs2xlZ+JU/oWLYyn+JWzBwMoE7VMxzVCXjWO08mW+ouqMSaMiSZUbTmDsu6s/wBB/SyfRWxWL3TOrYP00n0VtF6bT9lH0PRafso+gIQhPHAhCEACEIQAIKEFAHxneQ8dL8JJ88qPRSbx+7S/CSfPKYSGxOSXcg/pMHw8P6xq+xl8a2G0cOWN5FQyRj6deBwdT5F2n+cZF+Ry/Gs/ZU4NEotHYl4uPfzjIvyOX41n7KP5xkX5HL8az9lS3InuR2JeLj4/hFRfkcvxrP2V19pqKrqaYJpnqF6ot6W3gwyykFwjjfIWjInA0uoD20XTpJQVyaP+EBGdLHL8Yz6k4N/TPyOX4xn1Jbtgu8X72C7znG1jW/xlbK0++ZvnlRY2N6wun/8ArhCdbE//AO8f7Katu+OKWKSMWN7S9j2g4mZFzS2vk9qz7K4Sbe8o2QhJt7zAsC3m5377m+A/zGrAWfTNaLY7aoWCZ8jo3SY48FGkNp0g6tT3KlRJRtTZToko2psg7V/hO1/Dv9iLpu11omZCwgPfiDa6VDXOAPfSnnUa9Lf4Rappw0tEsheGk1IryJCXYbxfBKyaIgSMNW1FRoRmOqhIXLHGVuX0ycscXZl9MjV42R8LzHOwxvGrXCh7x1jtGS6bubllNnmbJU2Zrm8Iu8kEh3Fa0n3PknqqT2qDFvhie0C2WMuI5swSNr1hslC30lVO1W9V9phMFkiMEThhc8kYyw5FrWtyYCMq1OR5K7VGup71LjwLlSrqe5S+hjIXjE7B5GJ2H+rU4fkoni5MwRYQluP2qs6XMsmfLlnjnppzyvXH7VTZXUiSR23c+f8Ah/6aT6K3Cw2578H/AKaX6K3K9BT2cfQ3Kezj6AhCE0aCEIQAIQhAAgoQUAfGt5fdpfhJPnlR1JvEeOl+Ek+eVHAVZldntEURRKAUTgAL0NQAnWMUWyLYNjX2LHoO4L5AaxdBG+u8uXg/xTv21KuxRzk7XYo5yfQCrNqfvK1f2ef9U9cUG+m8v/j/ABTv9RIte9u8JY3xv4GGRjmOpG4HC9paaHHkaFMd8PEm74FZstsu20WcyOe5lJCzEGNMbKRCTHK4vBa3OmQPn0U2fZLDZ4pWudil4Aa1zQ1jnTh3RjfiJcW0FageUqKzzuEIiywCQyaZ4iwM16qNCshfUmEtywmOKOlDlwTWN4NcpG59L84jmsyU4MzZTj4EmW4ofGsilc6WFr3OxRhsbxF904bsZdkASMQFQDoaBTv5IASwx1k8Y0OLsDKGsHGwxgSVcfc9INVfaL/e8P6ETXyAiWRjMMkgJq4ONaDERU4Q2vNJivh4mE1Gl4aG0IOEtEQhoRWvkDrSnKAtygTo7gb46pmBjDTw+Gzi0c1zi9zOJ5DaCpaSekDkvYtn2u8Go93j3xtLwxpiaXmjmhwdXG2oq0gV1GVCYtmvkxvL44oWuyw0a7xbgC3Eyrya5nI1GmS9s1+PjDAxsbcD4pKhpq90NeGZM6GmI6AVrnVQzAhmAuO7ImRsdPI9vExFgjYH0Y1xYXvq9vumu6Iqej3KQ/ZdwbLR4MscpYIwD4xrWY3OjPM4aOw0qRXmKKHZ75c1ga5kUjWklnFZiwFxq7DQioJzwuqK8szVEl7yu1ccRl42PR/EpTECNPMo5gczAm2TZniT8PHRoiikMhbkDLHGWAgci+Vja9VTyUB914YnPdk5swiLCNDge41PWCylFJtO0czy8h2B0hjL3RVjJ4bOG0Vacm0qaDKvmoO2ge7HxGRSY3Ne7G13ltYWYxheOkQST1kkruYdF5nW4dxVFIcUohJLftVKQtDTikEpwt+1UhzftVMQxHa9zv4P/TS/RW5WH3PD/h/6aX6K3C36ezXobdPZr0BCEJo0EIQgAQhCABBQhAHxteH3aX4ST55TCEKqysehKQhROCmp9iEKEhciQxPMQhV5CJDzU41CEhiWPsSwhCUxTFpTUIS2QYsL1CFEieoQhcA8QhCAPCvCvELqOiCmyhCYiaO17nvwf+ml+itwhC9BT2cfQ3KezXoCEITRoIQhAH//2Q=="/>
          <p:cNvSpPr>
            <a:spLocks noChangeAspect="1" noChangeArrowheads="1"/>
          </p:cNvSpPr>
          <p:nvPr/>
        </p:nvSpPr>
        <p:spPr bwMode="auto">
          <a:xfrm>
            <a:off x="1587501" y="-895350"/>
            <a:ext cx="2466975" cy="18478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pic>
        <p:nvPicPr>
          <p:cNvPr id="65542" name="Picture 6" descr="http://www.etotaal.nl/upload/nieuws/41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96330" y="1143018"/>
            <a:ext cx="1523966" cy="1142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700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 weerstation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238926"/>
            <a:ext cx="10972800" cy="27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41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9536" y="404665"/>
            <a:ext cx="7772400" cy="1470025"/>
          </a:xfrm>
        </p:spPr>
        <p:txBody>
          <a:bodyPr/>
          <a:lstStyle/>
          <a:p>
            <a:r>
              <a:rPr lang="nl-BE" dirty="0"/>
              <a:t>Typische structuur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775520" y="1772816"/>
            <a:ext cx="6400800" cy="3456384"/>
          </a:xfrm>
        </p:spPr>
        <p:txBody>
          <a:bodyPr>
            <a:normAutofit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nl-BE" dirty="0"/>
              <a:t>Per rubriek groep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nl-BE" dirty="0"/>
              <a:t>Verwarming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nl-BE" dirty="0"/>
              <a:t>Alarm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nl-BE" dirty="0"/>
              <a:t>Verlichting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nl-BE" dirty="0"/>
              <a:t>multimedia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588" y="1557338"/>
            <a:ext cx="2665412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7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Centrale systemen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499" y="1600201"/>
            <a:ext cx="441500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54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fr-BE" b="1" kern="0" dirty="0" err="1">
                <a:solidFill>
                  <a:schemeClr val="bg2">
                    <a:lumMod val="50000"/>
                  </a:schemeClr>
                </a:solidFill>
              </a:rPr>
              <a:t>Marktonderzoek</a:t>
            </a:r>
            <a:endParaRPr lang="nl-BE" b="1" kern="0" dirty="0">
              <a:solidFill>
                <a:schemeClr val="bg2">
                  <a:lumMod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4" name="Text Box 17"/>
          <p:cNvSpPr txBox="1">
            <a:spLocks noChangeArrowheads="1"/>
          </p:cNvSpPr>
          <p:nvPr/>
        </p:nvSpPr>
        <p:spPr bwMode="auto">
          <a:xfrm>
            <a:off x="1968388" y="2071678"/>
            <a:ext cx="7796242" cy="2862964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 </a:t>
            </a:r>
            <a:r>
              <a:rPr lang="nl-BE" kern="0" dirty="0">
                <a:solidFill>
                  <a:sysClr val="windowText" lastClr="000000"/>
                </a:solidFill>
              </a:rPr>
              <a:t>Groot aanbod aan </a:t>
            </a:r>
            <a:r>
              <a:rPr lang="nl-BE" kern="0" dirty="0" err="1">
                <a:solidFill>
                  <a:sysClr val="windowText" lastClr="000000"/>
                </a:solidFill>
              </a:rPr>
              <a:t>domoticasystemen</a:t>
            </a:r>
            <a:endParaRPr lang="nl-BE" kern="0" dirty="0">
              <a:solidFill>
                <a:sysClr val="windowText" lastClr="00000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 Elk heeft zijn voordelen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 Kunnen vaak slechts een gedeelte van de behoeften vervullen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 </a:t>
            </a:r>
            <a:r>
              <a:rPr lang="nl-BE" kern="0" dirty="0">
                <a:solidFill>
                  <a:sysClr val="windowText" lastClr="000000"/>
                </a:solidFill>
              </a:rPr>
              <a:t>Welk systeem voorschrijven?</a:t>
            </a:r>
            <a:endParaRPr lang="nl-BE" kern="0" dirty="0">
              <a:solidFill>
                <a:sysClr val="windowText" lastClr="00000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 </a:t>
            </a:r>
            <a:r>
              <a:rPr lang="nl-BE" kern="0" dirty="0">
                <a:solidFill>
                  <a:sysClr val="windowText" lastClr="000000"/>
                </a:solidFill>
              </a:rPr>
              <a:t>Waar vinden we een installateur voor het systeem?</a:t>
            </a:r>
            <a:endParaRPr lang="nl-BE" i="1" kern="0" dirty="0">
              <a:solidFill>
                <a:sysClr val="windowText" lastClr="00000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 Bestaat dit systeem nog na x aantal jaren?</a:t>
            </a:r>
          </a:p>
          <a:p>
            <a:pPr>
              <a:spcBef>
                <a:spcPct val="50000"/>
              </a:spcBef>
            </a:pPr>
            <a:endParaRPr lang="nl-BE" i="1" kern="0" dirty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1968388" y="1290705"/>
            <a:ext cx="5199182" cy="32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indent="-190500">
              <a:lnSpc>
                <a:spcPct val="85000"/>
              </a:lnSpc>
              <a:spcBef>
                <a:spcPct val="50000"/>
              </a:spcBef>
            </a:pPr>
            <a:r>
              <a:rPr lang="fr-BE" u="sng" kern="0" dirty="0">
                <a:solidFill>
                  <a:sysClr val="windowText" lastClr="000000"/>
                </a:solidFill>
              </a:rPr>
              <a:t>Op </a:t>
            </a:r>
            <a:r>
              <a:rPr lang="fr-BE" u="sng" kern="0" dirty="0" err="1">
                <a:solidFill>
                  <a:sysClr val="windowText" lastClr="000000"/>
                </a:solidFill>
              </a:rPr>
              <a:t>zoek</a:t>
            </a:r>
            <a:r>
              <a:rPr lang="fr-BE" u="sng" kern="0" dirty="0">
                <a:solidFill>
                  <a:sysClr val="windowText" lastClr="000000"/>
                </a:solidFill>
              </a:rPr>
              <a:t> </a:t>
            </a:r>
            <a:r>
              <a:rPr lang="fr-BE" u="sng" kern="0" dirty="0" err="1">
                <a:solidFill>
                  <a:sysClr val="windowText" lastClr="000000"/>
                </a:solidFill>
              </a:rPr>
              <a:t>naar</a:t>
            </a:r>
            <a:r>
              <a:rPr lang="fr-BE" u="sng" kern="0" dirty="0">
                <a:solidFill>
                  <a:sysClr val="windowText" lastClr="000000"/>
                </a:solidFill>
              </a:rPr>
              <a:t> de </a:t>
            </a:r>
            <a:r>
              <a:rPr lang="fr-BE" u="sng" kern="0" dirty="0" err="1">
                <a:solidFill>
                  <a:sysClr val="windowText" lastClr="000000"/>
                </a:solidFill>
              </a:rPr>
              <a:t>juiste</a:t>
            </a:r>
            <a:r>
              <a:rPr lang="fr-BE" u="sng" kern="0" dirty="0">
                <a:solidFill>
                  <a:sysClr val="windowText" lastClr="000000"/>
                </a:solidFill>
              </a:rPr>
              <a:t> </a:t>
            </a:r>
            <a:r>
              <a:rPr lang="fr-BE" u="sng" kern="0" dirty="0" err="1">
                <a:solidFill>
                  <a:sysClr val="windowText" lastClr="000000"/>
                </a:solidFill>
              </a:rPr>
              <a:t>oplossing</a:t>
            </a:r>
            <a:r>
              <a:rPr lang="fr-BE" u="sng" kern="0" dirty="0">
                <a:solidFill>
                  <a:sysClr val="windowText" lastClr="000000"/>
                </a:solidFill>
              </a:rPr>
              <a:t>:</a:t>
            </a:r>
            <a:endParaRPr lang="nl-BE" u="sng" kern="0" dirty="0">
              <a:solidFill>
                <a:sysClr val="windowText" lastClr="000000"/>
              </a:solidFill>
            </a:endParaRPr>
          </a:p>
        </p:txBody>
      </p:sp>
      <p:pic>
        <p:nvPicPr>
          <p:cNvPr id="8" name="Afbeelding 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93214" y="6289675"/>
            <a:ext cx="1190625" cy="3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5653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Decentrale systemen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6163" y="1891506"/>
            <a:ext cx="50196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03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buscommunicatie</a:t>
            </a:r>
            <a:endParaRPr lang="nl-BE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725" y="2153445"/>
            <a:ext cx="66865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67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Licenties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355" y="3501009"/>
            <a:ext cx="7957517" cy="246734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https://www.knx.org/in/software/ets/download/index.php</a:t>
            </a:r>
            <a:endParaRPr lang="nl-NL" dirty="0"/>
          </a:p>
          <a:p>
            <a:r>
              <a:rPr lang="nl-BE" dirty="0"/>
              <a:t>.net </a:t>
            </a:r>
            <a:r>
              <a:rPr lang="nl-BE" dirty="0" err="1"/>
              <a:t>framework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1799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Opbouw </a:t>
            </a:r>
            <a:r>
              <a:rPr lang="nl-BE" dirty="0" err="1"/>
              <a:t>knx</a:t>
            </a:r>
            <a:r>
              <a:rPr lang="nl-BE" dirty="0"/>
              <a:t> netwerk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5194920" cy="4525963"/>
          </a:xfrm>
        </p:spPr>
        <p:txBody>
          <a:bodyPr/>
          <a:lstStyle/>
          <a:p>
            <a:r>
              <a:rPr lang="nl-BE" dirty="0" err="1"/>
              <a:t>Twisted</a:t>
            </a:r>
            <a:r>
              <a:rPr lang="nl-BE" dirty="0"/>
              <a:t> pair</a:t>
            </a:r>
          </a:p>
          <a:p>
            <a:r>
              <a:rPr lang="nl-BE" dirty="0"/>
              <a:t>24 V DC voeding</a:t>
            </a:r>
          </a:p>
          <a:p>
            <a:r>
              <a:rPr lang="nl-BE" dirty="0"/>
              <a:t>Connector </a:t>
            </a:r>
            <a:r>
              <a:rPr lang="nl-BE" dirty="0" err="1"/>
              <a:t>tebis</a:t>
            </a:r>
            <a:r>
              <a:rPr lang="nl-BE" dirty="0"/>
              <a:t> TP </a:t>
            </a:r>
          </a:p>
          <a:p>
            <a:r>
              <a:rPr lang="nl-BE" dirty="0"/>
              <a:t>Data =&gt; wisselspanning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844824"/>
            <a:ext cx="172819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10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Choke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834880" cy="4525963"/>
          </a:xfrm>
        </p:spPr>
        <p:txBody>
          <a:bodyPr/>
          <a:lstStyle/>
          <a:p>
            <a:r>
              <a:rPr lang="nl-BE" dirty="0"/>
              <a:t>24 V DC</a:t>
            </a:r>
          </a:p>
          <a:p>
            <a:r>
              <a:rPr lang="nl-BE" dirty="0"/>
              <a:t>Scheiding bus </a:t>
            </a:r>
            <a:r>
              <a:rPr lang="nl-BE" dirty="0">
                <a:sym typeface="Wingdings" pitchFamily="2" charset="2"/>
              </a:rPr>
              <a:t> voeding</a:t>
            </a:r>
          </a:p>
          <a:p>
            <a:r>
              <a:rPr lang="nl-BE" dirty="0">
                <a:sym typeface="Wingdings" pitchFamily="2" charset="2"/>
              </a:rPr>
              <a:t>Superpositie</a:t>
            </a:r>
          </a:p>
          <a:p>
            <a:endParaRPr lang="nl-BE" dirty="0">
              <a:sym typeface="Wingdings" pitchFamily="2" charset="2"/>
            </a:endParaRPr>
          </a:p>
          <a:p>
            <a:r>
              <a:rPr lang="nl-BE" dirty="0">
                <a:sym typeface="Wingdings" pitchFamily="2" charset="2"/>
              </a:rPr>
              <a:t>Eventueel lijnkoppelaar</a:t>
            </a:r>
            <a:endParaRPr lang="nl-BE" dirty="0"/>
          </a:p>
        </p:txBody>
      </p:sp>
      <p:pic>
        <p:nvPicPr>
          <p:cNvPr id="4" name="Picture 3" descr="http://www.knxlogic.be/Portals/4/Producten/EMBS%20chok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556792"/>
            <a:ext cx="2481064" cy="4104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562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l-BE" dirty="0"/>
              <a:t>Logic machine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nl-BE" dirty="0"/>
              <a:t>Visualisatie (mobile, web)</a:t>
            </a:r>
          </a:p>
          <a:p>
            <a:pPr lvl="0"/>
            <a:r>
              <a:rPr lang="nl-BE" dirty="0"/>
              <a:t>KNX - IP interface </a:t>
            </a:r>
          </a:p>
          <a:p>
            <a:r>
              <a:rPr lang="nl-BE" dirty="0"/>
              <a:t>interface met </a:t>
            </a:r>
            <a:r>
              <a:rPr lang="nl-BE" dirty="0" err="1"/>
              <a:t>bacnet</a:t>
            </a:r>
            <a:r>
              <a:rPr lang="nl-BE" dirty="0"/>
              <a:t> , TCP,</a:t>
            </a:r>
          </a:p>
          <a:p>
            <a:pPr marL="0" indent="0">
              <a:buNone/>
            </a:pPr>
            <a:r>
              <a:rPr lang="nl-BE" dirty="0"/>
              <a:t>	 UDP, DMX, RS232</a:t>
            </a:r>
          </a:p>
          <a:p>
            <a:r>
              <a:rPr lang="nl-BE" dirty="0"/>
              <a:t> </a:t>
            </a:r>
            <a:r>
              <a:rPr lang="en-US" dirty="0"/>
              <a:t>SMS, </a:t>
            </a:r>
            <a:r>
              <a:rPr lang="en-US" dirty="0" err="1"/>
              <a:t>EnOcean</a:t>
            </a:r>
            <a:r>
              <a:rPr lang="en-US" dirty="0"/>
              <a:t> (wireless sensor standard)</a:t>
            </a:r>
          </a:p>
          <a:p>
            <a:r>
              <a:rPr lang="en-US" dirty="0"/>
              <a:t>Email gateway</a:t>
            </a:r>
            <a:endParaRPr lang="nl-BE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188640"/>
            <a:ext cx="3168352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7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UIO8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545" y="1988841"/>
            <a:ext cx="6829425" cy="36861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5" y="4149080"/>
            <a:ext cx="18383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1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Relais module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2420889"/>
            <a:ext cx="18288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31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smarthouse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568" y="1417639"/>
            <a:ext cx="6819900" cy="2466975"/>
          </a:xfrm>
          <a:prstGeom prst="rect">
            <a:avLst/>
          </a:prstGeom>
        </p:spPr>
      </p:pic>
      <p:pic>
        <p:nvPicPr>
          <p:cNvPr id="2050" name="Picture 2" descr="Afbeeldingsresultaat voor jung co2 sensor kn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3919584"/>
            <a:ext cx="43624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Afbeeldingsresultaat voor jung knx bewegungsmelder"/>
          <p:cNvSpPr>
            <a:spLocks noChangeAspect="1" noChangeArrowheads="1"/>
          </p:cNvSpPr>
          <p:nvPr/>
        </p:nvSpPr>
        <p:spPr bwMode="auto">
          <a:xfrm>
            <a:off x="5617518" y="472281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kern="0">
              <a:solidFill>
                <a:sysClr val="windowText" lastClr="000000"/>
              </a:solidFill>
            </a:endParaRPr>
          </a:p>
        </p:txBody>
      </p:sp>
      <p:pic>
        <p:nvPicPr>
          <p:cNvPr id="2054" name="Picture 6" descr="Afbeeldingsresultaat voor jung knx bewegungsmel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18" y="391958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332" y="3898089"/>
            <a:ext cx="3007296" cy="2944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2685" y="227861"/>
            <a:ext cx="2354030" cy="230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76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LM2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ETS :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standaarden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151784" y="1700808"/>
            <a:ext cx="5676900" cy="120015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567608" y="4057211"/>
            <a:ext cx="55149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65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www.knx.org/fileadmin/template/images/logos/Standarization/iso_iec_14543.gif"/>
          <p:cNvPicPr>
            <a:picLocks noChangeAspect="1" noChangeArrowheads="1"/>
          </p:cNvPicPr>
          <p:nvPr/>
        </p:nvPicPr>
        <p:blipFill>
          <a:blip r:embed="rId3" cstate="print">
            <a:lum bright="9000"/>
          </a:blip>
          <a:srcRect/>
          <a:stretch>
            <a:fillRect/>
          </a:stretch>
        </p:blipFill>
        <p:spPr bwMode="auto">
          <a:xfrm>
            <a:off x="8076094" y="3071810"/>
            <a:ext cx="2307995" cy="1500198"/>
          </a:xfrm>
          <a:prstGeom prst="rect">
            <a:avLst/>
          </a:prstGeom>
          <a:noFill/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958976" y="1285861"/>
            <a:ext cx="6981825" cy="4617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marL="190500" indent="-190500">
              <a:lnSpc>
                <a:spcPct val="85000"/>
              </a:lnSpc>
              <a:spcBef>
                <a:spcPct val="50000"/>
              </a:spcBef>
            </a:pPr>
            <a:r>
              <a:rPr lang="nl-BE" u="sng" kern="0" dirty="0">
                <a:solidFill>
                  <a:sysClr val="windowText" lastClr="000000"/>
                </a:solidFill>
                <a:latin typeface="Arial" pitchFamily="34" charset="0"/>
              </a:rPr>
              <a:t>De voordelen van een KNX installatie:</a:t>
            </a:r>
          </a:p>
          <a:p>
            <a:pPr marL="190500" indent="-190500">
              <a:lnSpc>
                <a:spcPct val="85000"/>
              </a:lnSpc>
              <a:spcBef>
                <a:spcPct val="50000"/>
              </a:spcBef>
            </a:pPr>
            <a:endParaRPr lang="nl-BE" kern="0" dirty="0">
              <a:solidFill>
                <a:sysClr val="windowText" lastClr="000000"/>
              </a:solidFill>
              <a:latin typeface="Arial" pitchFamily="34" charset="0"/>
            </a:endParaRPr>
          </a:p>
          <a:p>
            <a:pPr marL="190500" indent="-190500">
              <a:lnSpc>
                <a:spcPct val="85000"/>
              </a:lnSpc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Eenvoudige en overzichtelijke bekabeling</a:t>
            </a:r>
          </a:p>
          <a:p>
            <a:pPr marL="190500" indent="-190500">
              <a:lnSpc>
                <a:spcPct val="85000"/>
              </a:lnSpc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  <a:sym typeface="Wingdings" pitchFamily="2" charset="2"/>
              </a:rPr>
              <a:t>Componenten kunnen op verschillende gebieden ingezet worden</a:t>
            </a:r>
          </a:p>
          <a:p>
            <a:pPr marL="190500" indent="-190500">
              <a:lnSpc>
                <a:spcPct val="85000"/>
              </a:lnSpc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  <a:sym typeface="Wingdings" pitchFamily="2" charset="2"/>
              </a:rPr>
              <a:t>Wereldwijd de enige open standaard</a:t>
            </a:r>
          </a:p>
          <a:p>
            <a:pPr marL="190500" indent="-190500">
              <a:lnSpc>
                <a:spcPct val="85000"/>
              </a:lnSpc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Meer dan 200 KNX-leden</a:t>
            </a:r>
          </a:p>
          <a:p>
            <a:pPr marL="190500" indent="-190500">
              <a:lnSpc>
                <a:spcPct val="85000"/>
              </a:lnSpc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</a:rPr>
              <a:t>49 wetenschappelijke partners uit 16 landen</a:t>
            </a:r>
          </a:p>
          <a:p>
            <a:pPr marL="190500" indent="-190500">
              <a:lnSpc>
                <a:spcPct val="85000"/>
              </a:lnSpc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</a:rPr>
              <a:t>Meer dan 11.000 partners verdeeld over 74 landen</a:t>
            </a:r>
          </a:p>
          <a:p>
            <a:pPr marL="190500" indent="-190500">
              <a:lnSpc>
                <a:spcPct val="85000"/>
              </a:lnSpc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Decentrale opbouw met maximale verzekering van de continuïteit</a:t>
            </a:r>
          </a:p>
          <a:p>
            <a:pPr marL="190500" indent="-190500">
              <a:lnSpc>
                <a:spcPct val="85000"/>
              </a:lnSpc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</a:rPr>
              <a:t>Flexibel bussysteem</a:t>
            </a:r>
          </a:p>
          <a:p>
            <a:pPr marL="190500" indent="-190500">
              <a:lnSpc>
                <a:spcPct val="85000"/>
              </a:lnSpc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Businformatie is op ieder punt beschikbaar</a:t>
            </a:r>
            <a:b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</a:br>
            <a:endParaRPr lang="nl-BE" kern="0" dirty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Organisatie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5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91824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Ajax interface (</a:t>
            </a:r>
            <a:r>
              <a:rPr lang="nl-BE" dirty="0" err="1"/>
              <a:t>admin</a:t>
            </a:r>
            <a:r>
              <a:rPr lang="nl-BE" dirty="0"/>
              <a:t>/</a:t>
            </a:r>
            <a:r>
              <a:rPr lang="nl-BE" dirty="0" err="1"/>
              <a:t>admin</a:t>
            </a:r>
            <a:r>
              <a:rPr lang="nl-BE" dirty="0"/>
              <a:t>)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0709" y="1600201"/>
            <a:ext cx="547058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8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 </a:t>
            </a:r>
            <a:r>
              <a:rPr lang="nl-BE" dirty="0" err="1"/>
              <a:t>logging</a:t>
            </a:r>
            <a:r>
              <a:rPr lang="nl-BE" dirty="0"/>
              <a:t> (auto </a:t>
            </a:r>
            <a:r>
              <a:rPr lang="nl-BE" dirty="0" err="1"/>
              <a:t>detecting</a:t>
            </a:r>
            <a:r>
              <a:rPr lang="nl-BE" dirty="0"/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68" y="4077072"/>
            <a:ext cx="8719569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Group adres</a:t>
            </a:r>
          </a:p>
          <a:p>
            <a:r>
              <a:rPr lang="nl-BE" dirty="0"/>
              <a:t>Datatype</a:t>
            </a:r>
          </a:p>
          <a:p>
            <a:r>
              <a:rPr lang="nl-BE" dirty="0"/>
              <a:t>Value</a:t>
            </a:r>
          </a:p>
          <a:p>
            <a:r>
              <a:rPr lang="nl-BE" dirty="0"/>
              <a:t>Log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7549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 </a:t>
            </a:r>
            <a:r>
              <a:rPr lang="nl-BE" dirty="0" err="1"/>
              <a:t>logging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2408300"/>
            <a:ext cx="6888086" cy="247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26416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Scripting (</a:t>
            </a:r>
            <a:r>
              <a:rPr lang="nl-BE" dirty="0" err="1"/>
              <a:t>lua</a:t>
            </a:r>
            <a:r>
              <a:rPr lang="nl-BE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Zoveel mogelijk vermijden</a:t>
            </a:r>
          </a:p>
          <a:p>
            <a:r>
              <a:rPr lang="nl-BE" dirty="0"/>
              <a:t>Zoveel mogelijk objecten programmeren</a:t>
            </a:r>
          </a:p>
          <a:p>
            <a:r>
              <a:rPr lang="nl-BE" dirty="0"/>
              <a:t>Nodig voor uitwisseling data</a:t>
            </a:r>
          </a:p>
          <a:p>
            <a:r>
              <a:rPr lang="nl-BE" dirty="0"/>
              <a:t>Speciale functies : zonnetijd; berekeningen; 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b="12992"/>
          <a:stretch/>
        </p:blipFill>
        <p:spPr bwMode="auto">
          <a:xfrm>
            <a:off x="2999656" y="3933057"/>
            <a:ext cx="5731510" cy="25330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413570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</a:t>
            </a:r>
            <a:r>
              <a:rPr lang="nl-BE" dirty="0" err="1"/>
              <a:t>based</a:t>
            </a:r>
            <a:r>
              <a:rPr lang="nl-BE" dirty="0"/>
              <a:t>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(</a:t>
            </a:r>
            <a:r>
              <a:rPr lang="en-US" dirty="0" err="1"/>
              <a:t>grp.read</a:t>
            </a:r>
            <a:r>
              <a:rPr lang="en-US" dirty="0"/>
              <a:t>('7/0/1') == true) then</a:t>
            </a:r>
          </a:p>
          <a:p>
            <a:r>
              <a:rPr lang="en-US" dirty="0"/>
              <a:t>  </a:t>
            </a:r>
            <a:r>
              <a:rPr lang="en-US" dirty="0" err="1"/>
              <a:t>grp.write</a:t>
            </a:r>
            <a:r>
              <a:rPr lang="en-US" dirty="0"/>
              <a:t>('7/1/1', false)</a:t>
            </a:r>
          </a:p>
          <a:p>
            <a:r>
              <a:rPr lang="en-US" dirty="0"/>
              <a:t>else</a:t>
            </a:r>
          </a:p>
          <a:p>
            <a:r>
              <a:rPr lang="en-US" dirty="0"/>
              <a:t>  </a:t>
            </a:r>
            <a:r>
              <a:rPr lang="en-US" dirty="0" err="1"/>
              <a:t>grp.write</a:t>
            </a:r>
            <a:r>
              <a:rPr lang="en-US" dirty="0"/>
              <a:t>('7/1/1', true)</a:t>
            </a:r>
          </a:p>
          <a:p>
            <a:r>
              <a:rPr lang="en-US" dirty="0"/>
              <a:t>end</a:t>
            </a:r>
            <a:endParaRPr lang="nl-B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4540518"/>
            <a:ext cx="8604448" cy="231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724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UDP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User </a:t>
            </a:r>
            <a:r>
              <a:rPr lang="nl-BE" dirty="0" err="1"/>
              <a:t>Datagram</a:t>
            </a:r>
            <a:r>
              <a:rPr lang="nl-BE" dirty="0"/>
              <a:t> Protocol </a:t>
            </a:r>
          </a:p>
          <a:p>
            <a:r>
              <a:rPr lang="nl-BE" dirty="0"/>
              <a:t>Zelfde niveau als TCP</a:t>
            </a:r>
          </a:p>
          <a:p>
            <a:r>
              <a:rPr lang="nl-BE" dirty="0"/>
              <a:t>Minder betrouwbaar</a:t>
            </a:r>
          </a:p>
          <a:p>
            <a:r>
              <a:rPr lang="nl-BE" dirty="0"/>
              <a:t>Minder overhead </a:t>
            </a:r>
          </a:p>
          <a:p>
            <a:r>
              <a:rPr lang="nl-BE" dirty="0"/>
              <a:t>Zeer korte reactietijd</a:t>
            </a:r>
          </a:p>
          <a:p>
            <a:r>
              <a:rPr lang="nl-BE" dirty="0"/>
              <a:t>Niet zeker of berichten aankomen</a:t>
            </a:r>
          </a:p>
        </p:txBody>
      </p:sp>
    </p:spTree>
    <p:extLst>
      <p:ext uri="{BB962C8B-B14F-4D97-AF65-F5344CB8AC3E}">
        <p14:creationId xmlns:p14="http://schemas.microsoft.com/office/powerpoint/2010/main" val="24069101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LM2 als TCP server : 3 steps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Step 1 : Scripting =&gt; Tools =&gt; User </a:t>
            </a:r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library</a:t>
            </a:r>
            <a:r>
              <a:rPr lang="nl-BE" dirty="0"/>
              <a:t> (UDP client)</a:t>
            </a:r>
          </a:p>
          <a:p>
            <a:r>
              <a:rPr lang="nl-BE" dirty="0"/>
              <a:t>Telegram over IP =&gt; UDP protocol</a:t>
            </a:r>
          </a:p>
          <a:p>
            <a:r>
              <a:rPr lang="nl-BE" dirty="0"/>
              <a:t>UDP client</a:t>
            </a:r>
          </a:p>
          <a:p>
            <a:r>
              <a:rPr lang="nl-BE" dirty="0"/>
              <a:t>=&gt; UDP server</a:t>
            </a:r>
          </a:p>
          <a:p>
            <a:r>
              <a:rPr lang="nl-BE" dirty="0"/>
              <a:t>=&gt; </a:t>
            </a:r>
            <a:r>
              <a:rPr lang="nl-BE" dirty="0" err="1"/>
              <a:t>tcp</a:t>
            </a:r>
            <a:r>
              <a:rPr lang="nl-BE" dirty="0"/>
              <a:t> </a:t>
            </a:r>
            <a:r>
              <a:rPr lang="nl-BE" dirty="0" err="1"/>
              <a:t>clients</a:t>
            </a:r>
            <a:endParaRPr lang="nl-BE" dirty="0"/>
          </a:p>
          <a:p>
            <a:endParaRPr lang="nl-B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3356992"/>
            <a:ext cx="5679588" cy="259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0005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TCP server =&gt; meerdere </a:t>
            </a:r>
            <a:r>
              <a:rPr lang="nl-BE" dirty="0" err="1"/>
              <a:t>clients</a:t>
            </a:r>
            <a:br>
              <a:rPr lang="nl-BE" dirty="0"/>
            </a:br>
            <a:r>
              <a:rPr lang="nl-BE" dirty="0"/>
              <a:t>step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Communicatie LM2 </a:t>
            </a:r>
            <a:r>
              <a:rPr lang="nl-BE" dirty="0">
                <a:sym typeface="Wingdings" panose="05000000000000000000" pitchFamily="2" charset="2"/>
              </a:rPr>
              <a:t>TCP </a:t>
            </a:r>
            <a:r>
              <a:rPr lang="nl-BE" dirty="0" err="1">
                <a:sym typeface="Wingdings" panose="05000000000000000000" pitchFamily="2" charset="2"/>
              </a:rPr>
              <a:t>clients</a:t>
            </a:r>
            <a:endParaRPr lang="nl-BE" dirty="0"/>
          </a:p>
          <a:p>
            <a:r>
              <a:rPr lang="nl-BE" dirty="0" err="1"/>
              <a:t>Copas</a:t>
            </a:r>
            <a:r>
              <a:rPr lang="nl-BE" dirty="0"/>
              <a:t> (</a:t>
            </a:r>
            <a:r>
              <a:rPr lang="nl-BE" dirty="0" err="1"/>
              <a:t>coroutine</a:t>
            </a:r>
            <a:r>
              <a:rPr lang="nl-BE" dirty="0"/>
              <a:t> </a:t>
            </a:r>
            <a:r>
              <a:rPr lang="nl-BE" dirty="0" err="1"/>
              <a:t>Oriented</a:t>
            </a:r>
            <a:r>
              <a:rPr lang="nl-BE" dirty="0"/>
              <a:t> Portable </a:t>
            </a:r>
            <a:r>
              <a:rPr lang="nl-BE" dirty="0" err="1"/>
              <a:t>Asynchronous</a:t>
            </a:r>
            <a:r>
              <a:rPr lang="nl-BE" dirty="0"/>
              <a:t> Services)</a:t>
            </a:r>
          </a:p>
          <a:p>
            <a:r>
              <a:rPr lang="nl-BE" dirty="0"/>
              <a:t>Soort </a:t>
            </a:r>
            <a:r>
              <a:rPr lang="nl-BE" dirty="0" err="1"/>
              <a:t>dispatcher</a:t>
            </a:r>
            <a:r>
              <a:rPr lang="nl-BE" dirty="0"/>
              <a:t> tussen de verschillende </a:t>
            </a:r>
            <a:r>
              <a:rPr lang="nl-BE" dirty="0" err="1"/>
              <a:t>clients</a:t>
            </a:r>
            <a:endParaRPr lang="nl-BE" dirty="0"/>
          </a:p>
          <a:p>
            <a:r>
              <a:rPr lang="nl-BE" dirty="0"/>
              <a:t>Staat reeds op de LM2</a:t>
            </a:r>
          </a:p>
          <a:p>
            <a:r>
              <a:rPr lang="nl-BE" dirty="0"/>
              <a:t>Resident script met interval 0 =&gt; poort 12345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63450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</a:t>
            </a:r>
            <a:r>
              <a:rPr lang="nl-BE" dirty="0" err="1"/>
              <a:t>based</a:t>
            </a:r>
            <a:r>
              <a:rPr lang="nl-BE" dirty="0"/>
              <a:t> script step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t"/>
            <a:r>
              <a:rPr lang="en-US" dirty="0"/>
              <a:t>value = </a:t>
            </a:r>
            <a:r>
              <a:rPr lang="en-US" dirty="0" err="1"/>
              <a:t>knxdatatype.decode</a:t>
            </a:r>
            <a:r>
              <a:rPr lang="en-US" dirty="0"/>
              <a:t>(</a:t>
            </a:r>
            <a:r>
              <a:rPr lang="en-US" dirty="0" err="1"/>
              <a:t>event.datahex</a:t>
            </a:r>
            <a:r>
              <a:rPr lang="en-US" dirty="0"/>
              <a:t>, </a:t>
            </a:r>
            <a:r>
              <a:rPr lang="en-US" dirty="0" err="1"/>
              <a:t>dt.bool</a:t>
            </a:r>
            <a:r>
              <a:rPr lang="en-US" dirty="0"/>
              <a:t>) </a:t>
            </a:r>
            <a:endParaRPr lang="nl-BE" dirty="0"/>
          </a:p>
          <a:p>
            <a:pPr fontAlgn="t"/>
            <a:r>
              <a:rPr lang="en-US" dirty="0" err="1"/>
              <a:t>udpsend</a:t>
            </a:r>
            <a:r>
              <a:rPr lang="en-US" dirty="0"/>
              <a:t>('Lamp is' .. (value and 'ON' or 'OFF'))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359650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ETS – Engineering tool software</a:t>
            </a:r>
          </a:p>
        </p:txBody>
      </p:sp>
      <p:sp>
        <p:nvSpPr>
          <p:cNvPr id="4" name="Rectangle 34"/>
          <p:cNvSpPr>
            <a:spLocks noChangeArrowheads="1"/>
          </p:cNvSpPr>
          <p:nvPr/>
        </p:nvSpPr>
        <p:spPr bwMode="auto">
          <a:xfrm>
            <a:off x="1850980" y="1019175"/>
            <a:ext cx="590120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nl-BE" u="sng" kern="0">
                <a:solidFill>
                  <a:sysClr val="windowText" lastClr="000000"/>
                </a:solidFill>
              </a:rPr>
              <a:t>De rol van de ETS software</a:t>
            </a:r>
            <a:endParaRPr lang="nl-BE" b="1" u="sng" kern="0">
              <a:solidFill>
                <a:sysClr val="windowText" lastClr="00000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381092" y="1628800"/>
            <a:ext cx="9286908" cy="5086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1363" lvl="1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Aanmaken van een gebouwenstructuur</a:t>
            </a:r>
          </a:p>
          <a:p>
            <a:pPr marL="741363" lvl="1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Invoegen van </a:t>
            </a:r>
            <a:r>
              <a:rPr lang="nl-BE" kern="0" dirty="0" err="1">
                <a:solidFill>
                  <a:sysClr val="windowText" lastClr="000000"/>
                </a:solidFill>
              </a:rPr>
              <a:t>busdeelnemers</a:t>
            </a:r>
            <a:r>
              <a:rPr lang="nl-BE" kern="0" dirty="0">
                <a:solidFill>
                  <a:sysClr val="windowText" lastClr="000000"/>
                </a:solidFill>
              </a:rPr>
              <a:t> per kamer, verdeelbord,…</a:t>
            </a:r>
          </a:p>
          <a:p>
            <a:pPr marL="741363" lvl="1" indent="-284163" defTabSz="762000">
              <a:lnSpc>
                <a:spcPct val="120000"/>
              </a:lnSpc>
              <a:buSzPct val="80000"/>
            </a:pPr>
            <a:r>
              <a:rPr lang="nl-BE" kern="0" dirty="0">
                <a:solidFill>
                  <a:sysClr val="windowText" lastClr="000000"/>
                </a:solidFill>
              </a:rPr>
              <a:t>     ( = fysieke structuur)</a:t>
            </a:r>
          </a:p>
          <a:p>
            <a:pPr marL="741363" lvl="1" indent="-284163" defTabSz="762000">
              <a:lnSpc>
                <a:spcPct val="120000"/>
              </a:lnSpc>
              <a:buSzPct val="80000"/>
            </a:pPr>
            <a:endParaRPr lang="nl-BE" kern="0" dirty="0">
              <a:solidFill>
                <a:sysClr val="windowText" lastClr="000000"/>
              </a:solidFill>
            </a:endParaRPr>
          </a:p>
          <a:p>
            <a:pPr marL="741363" lvl="1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Aanmaken van groepsadressen ( = logische structuur)</a:t>
            </a:r>
          </a:p>
          <a:p>
            <a:pPr marL="741363" lvl="1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Verbinden van groepsadressen met communicatieobjecten van de </a:t>
            </a:r>
            <a:r>
              <a:rPr lang="nl-BE" kern="0" dirty="0" err="1">
                <a:solidFill>
                  <a:sysClr val="windowText" lastClr="000000"/>
                </a:solidFill>
              </a:rPr>
              <a:t>busdeelnemers</a:t>
            </a:r>
            <a:endParaRPr lang="nl-BE" kern="0" dirty="0">
              <a:solidFill>
                <a:sysClr val="windowText" lastClr="000000"/>
              </a:solidFill>
            </a:endParaRPr>
          </a:p>
          <a:p>
            <a:pPr marL="741363" lvl="1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endParaRPr lang="nl-BE" kern="0" dirty="0">
              <a:solidFill>
                <a:sysClr val="windowText" lastClr="000000"/>
              </a:solidFill>
            </a:endParaRPr>
          </a:p>
          <a:p>
            <a:pPr marL="741363" lvl="1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Programmatie van de fysieke adressen van iedere </a:t>
            </a:r>
            <a:r>
              <a:rPr lang="nl-BE" kern="0" dirty="0" err="1">
                <a:solidFill>
                  <a:sysClr val="windowText" lastClr="000000"/>
                </a:solidFill>
              </a:rPr>
              <a:t>busdeelnemer</a:t>
            </a:r>
            <a:endParaRPr lang="nl-BE" kern="0" dirty="0">
              <a:solidFill>
                <a:sysClr val="windowText" lastClr="000000"/>
              </a:solidFill>
            </a:endParaRPr>
          </a:p>
          <a:p>
            <a:pPr marL="741363" lvl="1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Programmeren van de applicatie en de groepsadressen in de </a:t>
            </a:r>
            <a:r>
              <a:rPr lang="nl-BE" kern="0" dirty="0" err="1">
                <a:solidFill>
                  <a:sysClr val="windowText" lastClr="000000"/>
                </a:solidFill>
              </a:rPr>
              <a:t>busdeelnemers</a:t>
            </a:r>
            <a:endParaRPr lang="nl-BE" kern="0" dirty="0">
              <a:solidFill>
                <a:sysClr val="windowText" lastClr="000000"/>
              </a:solidFill>
            </a:endParaRPr>
          </a:p>
          <a:p>
            <a:pPr marL="741363" lvl="1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endParaRPr lang="nl-BE" kern="0" dirty="0">
              <a:solidFill>
                <a:sysClr val="windowText" lastClr="000000"/>
              </a:solidFill>
            </a:endParaRPr>
          </a:p>
          <a:p>
            <a:pPr marL="741363" lvl="1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Fouten zoeken met de </a:t>
            </a:r>
            <a:r>
              <a:rPr lang="nl-BE" kern="0" dirty="0" err="1">
                <a:solidFill>
                  <a:sysClr val="windowText" lastClr="000000"/>
                </a:solidFill>
              </a:rPr>
              <a:t>busmonitor</a:t>
            </a:r>
            <a:endParaRPr lang="nl-BE" kern="0" dirty="0">
              <a:solidFill>
                <a:sysClr val="windowText" lastClr="000000"/>
              </a:solidFill>
            </a:endParaRPr>
          </a:p>
          <a:p>
            <a:pPr marL="741363" lvl="1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r>
              <a:rPr lang="nl-BE" kern="0" dirty="0">
                <a:solidFill>
                  <a:sysClr val="windowText" lastClr="000000"/>
                </a:solidFill>
              </a:rPr>
              <a:t>Rapportering van het project</a:t>
            </a:r>
          </a:p>
          <a:p>
            <a:pPr marL="741363" lvl="1" indent="-284163" defTabSz="762000">
              <a:lnSpc>
                <a:spcPct val="120000"/>
              </a:lnSpc>
              <a:buSzPct val="80000"/>
            </a:pPr>
            <a:endParaRPr lang="nl-BE" kern="0" dirty="0">
              <a:solidFill>
                <a:sysClr val="windowText" lastClr="000000"/>
              </a:solidFill>
            </a:endParaRPr>
          </a:p>
          <a:p>
            <a:pPr marL="741363" lvl="1" indent="-284163" defTabSz="762000">
              <a:lnSpc>
                <a:spcPct val="120000"/>
              </a:lnSpc>
              <a:buSzPct val="80000"/>
              <a:buFont typeface="Wingdings" pitchFamily="2" charset="2"/>
              <a:buChar char="§"/>
            </a:pPr>
            <a:endParaRPr lang="nl-BE" kern="0" dirty="0">
              <a:solidFill>
                <a:sysClr val="windowText" lastClr="000000"/>
              </a:solidFill>
            </a:endParaRPr>
          </a:p>
        </p:txBody>
      </p:sp>
      <p:sp>
        <p:nvSpPr>
          <p:cNvPr id="65538" name="AutoShape 2" descr="data:image/jpeg;base64,/9j/4AAQSkZJRgABAQAAAQABAAD/2wCEAAkGBhQSERUUEBQVFBIWFRQWFBQUFhUUFBUUFBQVFBQVFBQXGyYeGBkjGhQUHy8gIycpLSwsFR4xNTAqNSYrLikBCQoKDgwOGg8PGi8kHyQpLC8sLC8vLC4pLCwsLCksLCosLCwsKSwsLCksLCwsLCksLCksLCwpLCksLCwsKiwsLP/AABEIAMIBAwMBIgACEQEDEQH/xAAcAAABBQEBAQAAAAAAAAAAAAAAAgMEBQYHAQj/xABVEAABAwEFBAQHCQoMBQUAAAABAAIDEQQFEiExBgcTQSJRYXEUIzKBkbHBQlJzk6GywtHwMzQ1Q1Rig7PS4QgVFhgkcnSCo8PT4yVEU6LiF2NkkqT/xAAaAQACAwEBAAAAAAAAAAAAAAAAAwIEBQEG/8QAMhEAAgIBAwEFBgYCAwAAAAAAAAECAxEEEiExM0FRYXEFEyIygfAjkaGxweFS0RRCQ//aAAwDAQACEQMRAD8A7ihCEACEIQBSW6POoUOiuZYqhVskFCsa+tp5Me+pp5HWvqA7zHvTFojzqPsUuDI0Oh19iefFqCuNb4kcb4hZ5Kj196Q4YXV+1E1A7Cew/YFSJG1Uk90fNEk90fNDsuYUCdpOfMKXZncl5PHQ19K7Nb45JTW+OQidib6+9RJGUNE7AcL6cnad/JPWqHKqg1vjnvRBrfHPeivcEkhOuCQqrRUaHD0m9oSIJcLgfT3L2J9D2FeTMoV3wkupLwkibbIqio+wUBwU6wyVGE8vUo00VDRNtSklNDbUpJTXeOXfNQ4Tz071Mlhq0jmMx9Squ5W0E2Jodz59/NMoluWxjKJblsZEZDiGWqadGWnPQqXIML6+5d60qaPEKIdfHmgdfHmiE9qIJcLq8tD3L1mlDqEhzUnpyhHTlFpooVs6JqOevel2aQltOr1ckuSOoorMnvjwWpPfHglXMfF/3j7FPUG5xSP+8fYpy0aOzj6GhR2cfQEIQnDgQhCABCEIAEIQgCIyTOnoSLRZ6rx7OY1BS65Kn1WGVOqwyCbMnWmo7QvZH0KaxAGqr8RfBW4i+DySMFORuBHaF65iQ2OhXMYYYwz1zaGoUgsBCQYkQt5JkVh4GRWHgj2iOre0aJ6GTE2vPn3pb4hqmW0a7sPrUcbZEMbZEWaOhTDwrCZgKjOhVWyHPBWshzwRyE7ixN7QveAhsIBS1FoWotDUcmEgjkptpAIDgVBtGEKE+25UUPfKtOLIO5VpxkTXOHWE9YbSGuoSKHt58lngHOOWnWoN77X2SxVE0mKUCvDbQv7BStBXtSqLZzn8CE0XTnP4Ub97MQI84TDZwB0tRkfYuLM3i223SiOCMgZkRMoatpQiT3zSMjX3xPVT2/bVbGuaXMkc8OiIOQbx2SgWckkivQJiOmWepK1JS5x0Zpyn8WOjOvPl6VUpwUazAloxChyqBmK8wCpMfUeSqReepVi89TyKTC6vp7lZNZ1qtc1SrLLVtOY9SfS8PDLFMsPayzsraDLrTyZsvkp5a0PlRrQ+VAhCFMkCEIQAIQhAAhCEAQXGhXgfQ96HGoyTZFR2qi3joUm8dBcrQQohcFJY6oUa0R80qzlZQmzplDkUo0r3IkfzUTTNOudzSlPKwKU21glQWgEdyU54Va19Cnsa7G7KwyUbuMMmukBUKYJbJV689ilKW9HZS3oGSVCSUpjQD2FLmjyXMNo5htEYuHWolqn6lJc1MyRg8lVsy1hFWzLWEU885KRBHUj96lWiy0UN1WrKmmpZkZM04yzIb2tmlZZX+D1bI4ENcPcn0UHf2Lidg2TtM84jArLI7V7tScy5xOvMrvcFsY9uB41WL2m2cmjkE9mcWlubCCeia1By05+ladGo2/LjDNKnUbfkxhmu2J2Sju+MMoDIfuryKFzvPo0ch7StPabtjmAErGPAOJuNrXYXDQioyPauY3BvSq/g26jXgGkgyDiOTgTQE8jWlepdD2d2ihtcQfZ34gCWmowuBHIt7qHuV2rq1IvVPLaZMihA5UKatMeeIBS5eTh50mY5KUoLGCcoLGCE5qTG/CQfT3J5jeS8dEq+19UV9r6otrGej50+ol2DoecqWtep5gjXreYIEIQmDAQhCABCEIAEIQgCms1ozLT1miXI+hr6VXvyceuvtUwPDm+tY8LG1t8DHhY2tvgKMtDXlzSpHVH70w3qKVGeS6pPodUn0I5KVGeXtS5Ywm8ISGmmJw0xL2faqGV09qeoDySCKckbccnNuDwsPWnA401SqjqSAexSxgnjA2XHSqW21GmZQ8jqSMupRy10ZHLXRiHzfaqTxPtVOkDqSDTqS3nxFvPiIfnr61EmgBU5sddAnJgyJhkkOFrRUk+zrXPcuZH3LsKI3aToD6FItJbZoS+0yNjj0rJQDPlQ616lzXaHfdMJyLGxrIm1aDIMT3kauNfJHZ9hz3aLam0W2THapHPI8ltTgZ/VboE+n2ck8jqfZyTybTeZelhexosknEldmQ1ha0DkS85nsFOax9yX/PZnh8L3Md1g5EdTho4d6qmWqnKvYpAnLziNS41LnE1qa/Jl6loxpVcduODQjSq47cH0Fs5vF4tgNptQazAXNeRXC4tFat1IPYesarEzb/J3P8XBC2OuQfic4t7w4UPmTeydldaLqns9G1EhnjxVDejw2Pc/CCS0B+lOXoyc12RQTsY6aKcFzSTC4FtCc69XPI50CRHGXnkQn1zlnc9ldtY7dDxGAMkb90ixYnNFfKBoKtPXT1K4kveMan5CuEXPepF5skbMI2iQCSVrTw8AIDgWj8W7IVOXSBXbi7sVS+UodO8q3TlDp3l/c1qbJHVumIjq0op6r7kPi/7x9isFr6dt1Rb8DY07bqi34AhCE4cCEIQAIQhAAhCEAUFrs+dUmzih7CvYZq1adQT6Kps5LCeM7kYTazuRKfDzXphGqTHPUaLwS8qJuYjsxHeEE1wQF62bkh8iG4tA9rQNYF65ia4qUJFxNEU0Ka1eOjBSDIjirmUcyhXBCbdEkutXYkOtPYlylAW5QFFqXFGm2yLGbZ7yfBXcGBrXS06Tjoyvn1XI4bOJrJabX7wYrBRuHiSUrhBpTqquZ7Q73rTaIXxANYH5EgZhutGnrPX7dGZLE62uM1omL5DyqMhyDRyHYFoG7poTZXTtl4jg2uEEYRlnmM8vYmQuhlp5bXcShfDLTy2u776nIXJoqVeNmMUjmHkcu0ciopK14vKyjYi8rKPFMszUxBHU81s9gtnm2i1Na9+AUc5mQcXPYKjokUIGueVQBnmEu2xRXIq6xRXJCvm+5LNF4LGcJdCxk5GoaXumdGDqKufR3WGgaa5aNq79DuUsZq6V8sr3HE5739JxJqakDn6c1Yt3RWFubGYX0oDWoH92iTG7EcKL/QVG3EcKL/Q5Hu+u5ktqDZS7Bgc0hoLsRk6DWOw6NOLM9nLVdyFgd74qDslsVHd4kNWvfI8kuDcNGZYWDMkgUr3lXk16hvJZ+o2Tlum8GfeoTlum8FpcURbFQmvSOvmViqy4LeJoi4Uye5uXZT61ZrX0+PdR29MGxp8e6jt6YBCEJ48EIQgAQhCABCEIAzUxo7EOvNOSOqKhKc3XzpEQpksHDTfmYOMN+YlktCnnOTT2UXrCdEJtcAm1wOE5VSmvqmMwvKld34O7xxzqIEgTZqvKrm45uHi9NvmSCSkFlVGU33EZTfcIkn7EgSn3vypFutscLayOp2DNx8ywG022M0gLIfFMPV5Z7zyVdvMsZK0pfFjPJr762rgszHGR7QQDRrXBzy6mQDR2+hcLvW8zNK6Q5FxJ106hVO2ppJJcanrOaqpmUWjRUly+pforWcvqTLDeZY6ufpP1rpWwd/iOaj3DhSjC8HQO9ya6c6ecLkLiVb3Nb6GhKlfR/wB49US1FH/pHqjol5bpGvtTnSSnhnNtBRxHKpr6urkqnbDd7ZrDZnSDE51OjU6GoANK561XRNg778Ls5Y4+OhoM9S0+ST6CD2hUO89jpYgwNc4ZZNyzaa5/Uq8Zzi023gTGcotNt4++Di923bJNKyKIYpHuDWjrJ7eQ517F3fdzuz8CrNaHh85GEBtSyNp1DSdSeZp3c64XY2+LJYZOJLFI6Y1aCCykTDTpBhzLjnlXTvXY7FfbJIxJC9r2OHRc05Hr7iOYOYVq27PXoWbL0+vQuAAEiSYDmPSs/bbyd1qgvC8cIJccgsy72jGHEVkzrvaUYcRWTXWu2NGpHpCyt7X4wA9IAd4qe5c22jvuSU0qQzk0V+XrWbEQJ6RXf+PPURzJ7fJcnHTPURzJ4/U+kN2Npx2NzhSnGk0z96tcsHuWiDbto3TjSn5q3i36IqNcUvA9Bp4qNUUvAEIQnDwQhCABCEIAEIQgCjdqe9IkC9kjNTnzSeE7rWI8+BiPPgel1Qmqr0xkc0gtPWltsW2xwmq8TZfTmo8t4AdqhKxLqQlYl1JZcklyqpL6A5fKodq2jDRyHeq0tXWu8rS1la7zQYgqq8r6DatjzdzdyHd1lZm27XucMLdOfJVpt73fuSLr5yWIceZWu1M5LEOPMl3tNXMuqe9ZS8XK+Nne7kUuz7KPlOYqOzP5dErTzjX1eRFElB88mClYScgVZXTsgbQ6lTXmB9egXQYdiWN8uncKV87vqVhFC2KgYA1o5AK7ZrZJYisF6esklhLBzS/93ps8JcCXOGdOVOfnWPs0hDhTTvK79bmtkYQaGo7Fw/am6TZpjTyHElpGnaFoaLUe9zGTyzR0d/vcwbybbYu9/BpmS5geTIKjNhpU0HVkfMur3y6lHAB0cgzGorr6CM/SvnC678eBh5d5PoFV2XYO/vDLC+Bx8bCBh6y0VLD8hb5ku6qcYyj9V9+YuyqyEZR+q9f7Il87GWe01wnA77c+So7Lcttu59bOeJETV7Caxvply8l1OYofUrqW2jQF3mT1nnfTUkfnVWRDXziviRkQ9oTiviQi17btEQpZJjOa+LAMgaBq8vZ7muWYCqbBtDLLOyJzA1xxF4LaUaKnE04uRLBmDWpzqDS3tdztmHNjshjYaOA7Dy71LuLZCOHyKkn3TiCQPeigAA1yCc7aba2ow59B7tqthiMOfQamuxrtQCvLNstDWrmt89FpjczQ3tVLbYKFUp1zoWX+5TnVOlZf7mz2QsjY7PhZSmNxy7QFeLPbEMpZj8I/1NWhXstE86eD8kex0Tzp4PyQIQhWi2CEIQAIQhAAhCEAZmW3gE58yo0l7tHNV0pcXHvPrTZsRPWvIz1Njfwo8hPVWN/Cic+/GqPJfo5JMd0A6gqQLlYNQUrOpn4C86mfgVst6k6VUV9oJWhN0Rj3J9KT4Gwe49aVLTXS+aQqWltl80jNuicetS7o2Hdaauc4saMg5wLsR50FRkOtaCwXbxn0AwsHlu+iO31LVxRhoAaKACgA6lpaD2Wn8dj4/c0tD7KTe+x8fuYdu68D8cPi/wDzTj9gWxMc90tQxrnECMDJoJ1xHqW2UO+/vab4KX5jlrP2dpv8f1f+zWfs3Tf4/q/9mQu51mLQQPSCfWrA2+IZA5dyq7jkbHA10lBoBzJPcrmS7RK0PaG5jlz7VmOuUW41pZ8MGY65RbjWlnwwVlpnadCq2az4tM1cWi7oos5pGRjXpvDcvOVQ3nttd8DThtDHEDSMGQnsFOjXvqqctJZZ8yKctJZY/iQ9Fcsh0HfmB69FWbVbuZrVFhjbHxKihfJTCOZyrXuXL9q94E9reQx8kcAPRZizPa7CAK9gGXbqqyx7Y2yL7laZWjqDzT0FaWn9me6amnz6/wBGjp/Znumpp8+v9Gjtm6i3WfN8Rc3rZ0wO04Kq42PtBsNrjc+rQ7oSD81xAqcuRofMVn7FvdvJhH9JLgOTmsPpOGqk2jeFLaSDOyF57Y2ive5tHD0q1fC1/f3+xYvrteH9/f0O6R7Pwkk05+vNeyXPE33IUGybTtmgiks1KObmDypTLzZjzKLa7faSOgI68q1A+RZdkqIPaoc+hnWy08HtUOfQmycJnIehQ57/AGsGQIA7FQWiy3pIaM8EA7RKU3PsZeT20dPZR3RyftJGy2T+DCX35CNtsuzwl9+ROtm8mGMZnP8Aqkn1LL3nvah9yx7vM1o9ZXtp3O2t+brTB5mP+tV8u460/lEHokHsV+Omqa/Fm39+hejpq5L8aTf36HWd09++F2Ey4cA40jQK1ybh1PnWzWO3V7MPsFh4Mj2vdxZH1ZWlHYaDMdi2K26oxjBKHTHBuVRjGCUOmOAQhCYMBCEIAEIQgAQhCAMXLe0IJq5up9fcnIb+s3upGDvP7lxa3374x4qcnv5n3xUb+Ou35V5qKti84R52MbE84O7/AMorLylZ6f3Jf8oLMfxrD5/3Lgov0e++VLG0YHuv+5M33d0UN3W90TvDL4gP4xvp/clWeVkzsETg46uIzwjrK4nc1umtc7ILNV0jz740a0eU955NHM+0hd92duFlkhEbSXO1e86vfzJ6h1DkFY01dtkvxEkh+nrsm/jSwT7PZwxoa0UA+1T2pxQL9vyKxwPntDsEbBUnmTya0c3E5AKe11RVbCWDWSwCrtpZsFjtLhmWwTO9Ebj7FYqq2t+8LV/ZrR+qeugfLJ2wtMjsRc5xpQAFwDR1BoNFYQbxrfE0tjkczFqc/kroe1ZqDIZZLX7vthjekssfG4PDYH1LOJWrsNKYhRU3XByztWSk6oOWdqyZpxmtMhdLKC4mrnyyAV87irKzbHhw6VtsTO+Yk/8Aa0rpo/g7H8u//P8A7qjXxuM8Gs80/hePhRSSYeBhxYGl1K8Q0rTWim1NdP4GOM104/IxEWwEJ8q87GO5zz9FTI93djqMV6QEc8DXH1kLVbM7mvCrLDaPCsHFYHYODiw5kUxYxXTqVu3cQR/zg+I/3Etq5rj+BbVrXH8GQi3e3WKYrwDuugA+tSv5B3WD0beAM8h8lc1qm7jyP+b/AMD/AHFQ7YbBm72ROE3GMkmANEZaa4SRTpGpOlFXnG9Jt5/Mrzhcll5/M0dxWq77JC2GO0NcG16TnEkkmricqDPkFYt2lsX/AFo/SfqVLdO6OR7A+1TCEkVwNbjc3+s4kAHsFe9N39urkgidLDO2VrGue5rm4HYWipLXAkHIaZKu9NZjdtEPTWY3bTSQbVWNuk8Y85+pLO11l/68fpP1LkMTqhOAKt77bxgR7zCwdbZtZZNDOz0n6k27aiy8p2ek/UuVAL0BRd+e447MnetnLayWHFE4PbicKjSopUK0WP3W/eP6WT6K2C9Dp3mqL8je0/ZR9AQhCeOBCEIAEIQgAQUIKAPkG8p/GyfCSfPKgvnSrzf46X4ST55USqqqCKygOOlS7FYpJpGRRNL5HuDWMbq5x0ATLWEkAAknIAZkk6ADmvozdJuzFhj8ItLQbZI3Q58Bh9wPzz7o+Yc6sjEZGJb7tt3zLss+dH2qQAzSD0iNn5jflOfUBqrbbWQxuklcGRsaXPc40DWgVJJTy5LvYui9rwf4PZbMRYmEEnjQNM7xmHOBkqGDk088zyo3oM6HNt5W8J96WijatskZPBjORcdDLIPfEaD3Iy5kn6hi8kdw9S+ZG7mr1/Jf8az/AOovpxgyHcFGOe85HPeeqq2s+8bV/ZrR+qerVQNobK6WyWiOMVe+CZjRUCrnRua0VOQzI1UyR8g2duS63/B/bS1Wn4Bn6xZyz7n70Azs3+LZ/wDUXQ90exdrsU877VFw2via1pxxuqQ+pFGONMlVinv6FaKe/ocu2yLjeds6TgPCZuZ9+e1QGRuOrnHzn612O+G7PeEzeEFvhHEfxs7X90xHH5PR1rpkqbaE3H4LL4ER4Rh8VnavKqPf9HSuqVbCXLUkKthLl5Rz9kLqUDnAdhIXRNysZFsmq4nxHMk/jGdawkAyXQdzv33N8B/mMVTTzbtSKtE27UjH7YNcbztfSdTjv5nsU7YWFv8AGNl4pJbxMsRJGPC7Br+dhUfav8J2v4d/sUM11BIIzBGRBGYIPIpdtrjb9SFljjb9TW757PaDaozIXGyFjRHSvDElTjBGmM5HPUUpoVmLpvSazte2GRwjkY5j4ySY3Ne0tPR0Bz1Ga3+zu86KVng96NbQjDxXNDonj/3W06J7dOfRUfbLdy2OM2mwHFEBjdFXH0KVL4ncxTOhrloeSs2xlZ+JU/oWLYyn+JWzBwMoE7VMxzVCXjWO08mW+ouqMSaMiSZUbTmDsu6s/wBB/SyfRWxWL3TOrYP00n0VtF6bT9lH0PRafso+gIQhPHAhCEACEIQAIKEFAHxneQ8dL8JJ88qPRSbx+7S/CSfPKYSGxOSXcg/pMHw8P6xq+xl8a2G0cOWN5FQyRj6deBwdT5F2n+cZF+Ry/Gs/ZU4NEotHYl4uPfzjIvyOX41n7KP5xkX5HL8az9lS3InuR2JeLj4/hFRfkcvxrP2V19pqKrqaYJpnqF6ot6W3gwyykFwjjfIWjInA0uoD20XTpJQVyaP+EBGdLHL8Yz6k4N/TPyOX4xn1Jbtgu8X72C7znG1jW/xlbK0++ZvnlRY2N6wun/8ArhCdbE//AO8f7Katu+OKWKSMWN7S9j2g4mZFzS2vk9qz7K4Sbe8o2QhJt7zAsC3m5377m+A/zGrAWfTNaLY7aoWCZ8jo3SY48FGkNp0g6tT3KlRJRtTZToko2psg7V/hO1/Dv9iLpu11omZCwgPfiDa6VDXOAPfSnnUa9Lf4Rappw0tEsheGk1IryJCXYbxfBKyaIgSMNW1FRoRmOqhIXLHGVuX0ycscXZl9MjV42R8LzHOwxvGrXCh7x1jtGS6bubllNnmbJU2Zrm8Iu8kEh3Fa0n3PknqqT2qDFvhie0C2WMuI5swSNr1hslC30lVO1W9V9phMFkiMEThhc8kYyw5FrWtyYCMq1OR5K7VGup71LjwLlSrqe5S+hjIXjE7B5GJ2H+rU4fkoni5MwRYQluP2qs6XMsmfLlnjnppzyvXH7VTZXUiSR23c+f8Ah/6aT6K3Cw2578H/AKaX6K3K9BT2cfQ3Kezj6AhCE0aCEIQAIQhAAgoQUAfGt5fdpfhJPnlR1JvEeOl+Ek+eVHAVZldntEURRKAUTgAL0NQAnWMUWyLYNjX2LHoO4L5AaxdBG+u8uXg/xTv21KuxRzk7XYo5yfQCrNqfvK1f2ef9U9cUG+m8v/j/ABTv9RIte9u8JY3xv4GGRjmOpG4HC9paaHHkaFMd8PEm74FZstsu20WcyOe5lJCzEGNMbKRCTHK4vBa3OmQPn0U2fZLDZ4pWudil4Aa1zQ1jnTh3RjfiJcW0FageUqKzzuEIiywCQyaZ4iwM16qNCshfUmEtywmOKOlDlwTWN4NcpG59L84jmsyU4MzZTj4EmW4ofGsilc6WFr3OxRhsbxF904bsZdkASMQFQDoaBTv5IASwx1k8Y0OLsDKGsHGwxgSVcfc9INVfaL/e8P6ETXyAiWRjMMkgJq4ONaDERU4Q2vNJivh4mE1Gl4aG0IOEtEQhoRWvkDrSnKAtygTo7gb46pmBjDTw+Gzi0c1zi9zOJ5DaCpaSekDkvYtn2u8Go93j3xtLwxpiaXmjmhwdXG2oq0gV1GVCYtmvkxvL44oWuyw0a7xbgC3Eyrya5nI1GmS9s1+PjDAxsbcD4pKhpq90NeGZM6GmI6AVrnVQzAhmAuO7ImRsdPI9vExFgjYH0Y1xYXvq9vumu6Iqej3KQ/ZdwbLR4MscpYIwD4xrWY3OjPM4aOw0qRXmKKHZ75c1ga5kUjWklnFZiwFxq7DQioJzwuqK8szVEl7yu1ccRl42PR/EpTECNPMo5gczAm2TZniT8PHRoiikMhbkDLHGWAgci+Vja9VTyUB914YnPdk5swiLCNDge41PWCylFJtO0czy8h2B0hjL3RVjJ4bOG0Vacm0qaDKvmoO2ge7HxGRSY3Ne7G13ltYWYxheOkQST1kkruYdF5nW4dxVFIcUohJLftVKQtDTikEpwt+1UhzftVMQxHa9zv4P/TS/RW5WH3PD/h/6aX6K3C36ezXobdPZr0BCEJo0EIQgAQhCABBQhAHxteH3aX4ST55TCEKqysehKQhROCmp9iEKEhciQxPMQhV5CJDzU41CEhiWPsSwhCUxTFpTUIS2QYsL1CFEieoQhcA8QhCAPCvCvELqOiCmyhCYiaO17nvwf+ml+itwhC9BT2cfQ3KezXoCEITRoIQhAH//2Q=="/>
          <p:cNvSpPr>
            <a:spLocks noChangeAspect="1" noChangeArrowheads="1"/>
          </p:cNvSpPr>
          <p:nvPr/>
        </p:nvSpPr>
        <p:spPr bwMode="auto">
          <a:xfrm>
            <a:off x="1587501" y="-895350"/>
            <a:ext cx="2466975" cy="18478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65540" name="AutoShape 4" descr="data:image/jpeg;base64,/9j/4AAQSkZJRgABAQAAAQABAAD/2wCEAAkGBhQSERUUEBQVFBIWFRQWFBQUFhUUFBUUFBQVFBQVFBQXGyYeGBkjGhQUHy8gIycpLSwsFR4xNTAqNSYrLikBCQoKDgwOGg8PGi8kHyQpLC8sLC8vLC4pLCwsLCksLCosLCwsKSwsLCksLCwsLCksLCksLCwpLCksLCwsKiwsLP/AABEIAMIBAwMBIgACEQEDEQH/xAAcAAABBQEBAQAAAAAAAAAAAAAAAgMEBQYHAQj/xABVEAABAwEFBAQHCQoMBQUAAAABAAIDEQQFEiExBgcTQSJRYXEUIzKBkbHBQlJzk6GywtHwMzQ1Q1Rig7PS4QgVFhgkcnSCo8PT4yVEU6LiF2NkkqT/xAAaAQACAwEBAAAAAAAAAAAAAAAAAwIEBQEG/8QAMhEAAgIBAwEFBgYCAwAAAAAAAAECAxEEEiExM0FRYXEFEyIygfAjkaGxweFS0RRCQ//aAAwDAQACEQMRAD8A7ihCEACEIQBSW6POoUOiuZYqhVskFCsa+tp5Me+pp5HWvqA7zHvTFojzqPsUuDI0Oh19iefFqCuNb4kcb4hZ5Kj196Q4YXV+1E1A7Cew/YFSJG1Uk90fNEk90fNDsuYUCdpOfMKXZncl5PHQ19K7Nb45JTW+OQidib6+9RJGUNE7AcL6cnad/JPWqHKqg1vjnvRBrfHPeivcEkhOuCQqrRUaHD0m9oSIJcLgfT3L2J9D2FeTMoV3wkupLwkibbIqio+wUBwU6wyVGE8vUo00VDRNtSklNDbUpJTXeOXfNQ4Tz071Mlhq0jmMx9Squ5W0E2Jodz59/NMoluWxjKJblsZEZDiGWqadGWnPQqXIML6+5d60qaPEKIdfHmgdfHmiE9qIJcLq8tD3L1mlDqEhzUnpyhHTlFpooVs6JqOevel2aQltOr1ckuSOoorMnvjwWpPfHglXMfF/3j7FPUG5xSP+8fYpy0aOzj6GhR2cfQEIQnDgQhCABCEIAEIQgCIyTOnoSLRZ6rx7OY1BS65Kn1WGVOqwyCbMnWmo7QvZH0KaxAGqr8RfBW4i+DySMFORuBHaF65iQ2OhXMYYYwz1zaGoUgsBCQYkQt5JkVh4GRWHgj2iOre0aJ6GTE2vPn3pb4hqmW0a7sPrUcbZEMbZEWaOhTDwrCZgKjOhVWyHPBWshzwRyE7ixN7QveAhsIBS1FoWotDUcmEgjkptpAIDgVBtGEKE+25UUPfKtOLIO5VpxkTXOHWE9YbSGuoSKHt58lngHOOWnWoN77X2SxVE0mKUCvDbQv7BStBXtSqLZzn8CE0XTnP4Ub97MQI84TDZwB0tRkfYuLM3i223SiOCMgZkRMoatpQiT3zSMjX3xPVT2/bVbGuaXMkc8OiIOQbx2SgWckkivQJiOmWepK1JS5x0Zpyn8WOjOvPl6VUpwUazAloxChyqBmK8wCpMfUeSqReepVi89TyKTC6vp7lZNZ1qtc1SrLLVtOY9SfS8PDLFMsPayzsraDLrTyZsvkp5a0PlRrQ+VAhCFMkCEIQAIQhAAhCEAQXGhXgfQ96HGoyTZFR2qi3joUm8dBcrQQohcFJY6oUa0R80qzlZQmzplDkUo0r3IkfzUTTNOudzSlPKwKU21glQWgEdyU54Va19Cnsa7G7KwyUbuMMmukBUKYJbJV689ilKW9HZS3oGSVCSUpjQD2FLmjyXMNo5htEYuHWolqn6lJc1MyRg8lVsy1hFWzLWEU885KRBHUj96lWiy0UN1WrKmmpZkZM04yzIb2tmlZZX+D1bI4ENcPcn0UHf2Lidg2TtM84jArLI7V7tScy5xOvMrvcFsY9uB41WL2m2cmjkE9mcWlubCCeia1By05+ladGo2/LjDNKnUbfkxhmu2J2Sju+MMoDIfuryKFzvPo0ch7StPabtjmAErGPAOJuNrXYXDQioyPauY3BvSq/g26jXgGkgyDiOTgTQE8jWlepdD2d2ihtcQfZ34gCWmowuBHIt7qHuV2rq1IvVPLaZMihA5UKatMeeIBS5eTh50mY5KUoLGCcoLGCE5qTG/CQfT3J5jeS8dEq+19UV9r6otrGej50+ol2DoecqWtep5gjXreYIEIQmDAQhCABCEIAEIQgCms1ozLT1miXI+hr6VXvyceuvtUwPDm+tY8LG1t8DHhY2tvgKMtDXlzSpHVH70w3qKVGeS6pPodUn0I5KVGeXtS5Ywm8ISGmmJw0xL2faqGV09qeoDySCKckbccnNuDwsPWnA401SqjqSAexSxgnjA2XHSqW21GmZQ8jqSMupRy10ZHLXRiHzfaqTxPtVOkDqSDTqS3nxFvPiIfnr61EmgBU5sddAnJgyJhkkOFrRUk+zrXPcuZH3LsKI3aToD6FItJbZoS+0yNjj0rJQDPlQ616lzXaHfdMJyLGxrIm1aDIMT3kauNfJHZ9hz3aLam0W2THapHPI8ltTgZ/VboE+n2ck8jqfZyTybTeZelhexosknEldmQ1ha0DkS85nsFOax9yX/PZnh8L3Md1g5EdTho4d6qmWqnKvYpAnLziNS41LnE1qa/Jl6loxpVcduODQjSq47cH0Fs5vF4tgNptQazAXNeRXC4tFat1IPYesarEzb/J3P8XBC2OuQfic4t7w4UPmTeydldaLqns9G1EhnjxVDejw2Pc/CCS0B+lOXoyc12RQTsY6aKcFzSTC4FtCc69XPI50CRHGXnkQn1zlnc9ldtY7dDxGAMkb90ixYnNFfKBoKtPXT1K4kveMan5CuEXPepF5skbMI2iQCSVrTw8AIDgWj8W7IVOXSBXbi7sVS+UodO8q3TlDp3l/c1qbJHVumIjq0op6r7kPi/7x9isFr6dt1Rb8DY07bqi34AhCE4cCEIQAIQhAAhCEAUFrs+dUmzih7CvYZq1adQT6Kps5LCeM7kYTazuRKfDzXphGqTHPUaLwS8qJuYjsxHeEE1wQF62bkh8iG4tA9rQNYF65ia4qUJFxNEU0Ka1eOjBSDIjirmUcyhXBCbdEkutXYkOtPYlylAW5QFFqXFGm2yLGbZ7yfBXcGBrXS06Tjoyvn1XI4bOJrJabX7wYrBRuHiSUrhBpTqquZ7Q73rTaIXxANYH5EgZhutGnrPX7dGZLE62uM1omL5DyqMhyDRyHYFoG7poTZXTtl4jg2uEEYRlnmM8vYmQuhlp5bXcShfDLTy2u776nIXJoqVeNmMUjmHkcu0ciopK14vKyjYi8rKPFMszUxBHU81s9gtnm2i1Na9+AUc5mQcXPYKjokUIGueVQBnmEu2xRXIq6xRXJCvm+5LNF4LGcJdCxk5GoaXumdGDqKufR3WGgaa5aNq79DuUsZq6V8sr3HE5739JxJqakDn6c1Yt3RWFubGYX0oDWoH92iTG7EcKL/QVG3EcKL/Q5Hu+u5ktqDZS7Bgc0hoLsRk6DWOw6NOLM9nLVdyFgd74qDslsVHd4kNWvfI8kuDcNGZYWDMkgUr3lXk16hvJZ+o2Tlum8GfeoTlum8FpcURbFQmvSOvmViqy4LeJoi4Uye5uXZT61ZrX0+PdR29MGxp8e6jt6YBCEJ48EIQgAQhCABCEIAzUxo7EOvNOSOqKhKc3XzpEQpksHDTfmYOMN+YlktCnnOTT2UXrCdEJtcAm1wOE5VSmvqmMwvKld34O7xxzqIEgTZqvKrm45uHi9NvmSCSkFlVGU33EZTfcIkn7EgSn3vypFutscLayOp2DNx8ywG022M0gLIfFMPV5Z7zyVdvMsZK0pfFjPJr762rgszHGR7QQDRrXBzy6mQDR2+hcLvW8zNK6Q5FxJ106hVO2ppJJcanrOaqpmUWjRUly+pforWcvqTLDeZY6ufpP1rpWwd/iOaj3DhSjC8HQO9ya6c6ecLkLiVb3Nb6GhKlfR/wB49US1FH/pHqjol5bpGvtTnSSnhnNtBRxHKpr6urkqnbDd7ZrDZnSDE51OjU6GoANK561XRNg778Ls5Y4+OhoM9S0+ST6CD2hUO89jpYgwNc4ZZNyzaa5/Uq8Zzi023gTGcotNt4++Di923bJNKyKIYpHuDWjrJ7eQ517F3fdzuz8CrNaHh85GEBtSyNp1DSdSeZp3c64XY2+LJYZOJLFI6Y1aCCykTDTpBhzLjnlXTvXY7FfbJIxJC9r2OHRc05Hr7iOYOYVq27PXoWbL0+vQuAAEiSYDmPSs/bbyd1qgvC8cIJccgsy72jGHEVkzrvaUYcRWTXWu2NGpHpCyt7X4wA9IAd4qe5c22jvuSU0qQzk0V+XrWbEQJ6RXf+PPURzJ7fJcnHTPURzJ4/U+kN2Npx2NzhSnGk0z96tcsHuWiDbto3TjSn5q3i36IqNcUvA9Bp4qNUUvAEIQnDwQhCABCEIAEIQgCjdqe9IkC9kjNTnzSeE7rWI8+BiPPgel1Qmqr0xkc0gtPWltsW2xwmq8TZfTmo8t4AdqhKxLqQlYl1JZcklyqpL6A5fKodq2jDRyHeq0tXWu8rS1la7zQYgqq8r6DatjzdzdyHd1lZm27XucMLdOfJVpt73fuSLr5yWIceZWu1M5LEOPMl3tNXMuqe9ZS8XK+Nne7kUuz7KPlOYqOzP5dErTzjX1eRFElB88mClYScgVZXTsgbQ6lTXmB9egXQYdiWN8uncKV87vqVhFC2KgYA1o5AK7ZrZJYisF6esklhLBzS/93ps8JcCXOGdOVOfnWPs0hDhTTvK79bmtkYQaGo7Fw/am6TZpjTyHElpGnaFoaLUe9zGTyzR0d/vcwbybbYu9/BpmS5geTIKjNhpU0HVkfMur3y6lHAB0cgzGorr6CM/SvnC678eBh5d5PoFV2XYO/vDLC+Bx8bCBh6y0VLD8hb5ku6qcYyj9V9+YuyqyEZR+q9f7Il87GWe01wnA77c+So7Lcttu59bOeJETV7Caxvply8l1OYofUrqW2jQF3mT1nnfTUkfnVWRDXziviRkQ9oTiviQi17btEQpZJjOa+LAMgaBq8vZ7muWYCqbBtDLLOyJzA1xxF4LaUaKnE04uRLBmDWpzqDS3tdztmHNjshjYaOA7Dy71LuLZCOHyKkn3TiCQPeigAA1yCc7aba2ow59B7tqthiMOfQamuxrtQCvLNstDWrmt89FpjczQ3tVLbYKFUp1zoWX+5TnVOlZf7mz2QsjY7PhZSmNxy7QFeLPbEMpZj8I/1NWhXstE86eD8kex0Tzp4PyQIQhWi2CEIQAIQhAAhCEAZmW3gE58yo0l7tHNV0pcXHvPrTZsRPWvIz1Njfwo8hPVWN/Cic+/GqPJfo5JMd0A6gqQLlYNQUrOpn4C86mfgVst6k6VUV9oJWhN0Rj3J9KT4Gwe49aVLTXS+aQqWltl80jNuicetS7o2Hdaauc4saMg5wLsR50FRkOtaCwXbxn0AwsHlu+iO31LVxRhoAaKACgA6lpaD2Wn8dj4/c0tD7KTe+x8fuYdu68D8cPi/wDzTj9gWxMc90tQxrnECMDJoJ1xHqW2UO+/vab4KX5jlrP2dpv8f1f+zWfs3Tf4/q/9mQu51mLQQPSCfWrA2+IZA5dyq7jkbHA10lBoBzJPcrmS7RK0PaG5jlz7VmOuUW41pZ8MGY65RbjWlnwwVlpnadCq2az4tM1cWi7oos5pGRjXpvDcvOVQ3nttd8DThtDHEDSMGQnsFOjXvqqctJZZ8yKctJZY/iQ9Fcsh0HfmB69FWbVbuZrVFhjbHxKihfJTCOZyrXuXL9q94E9reQx8kcAPRZizPa7CAK9gGXbqqyx7Y2yL7laZWjqDzT0FaWn9me6amnz6/wBGjp/Znumpp8+v9Gjtm6i3WfN8Rc3rZ0wO04Kq42PtBsNrjc+rQ7oSD81xAqcuRofMVn7FvdvJhH9JLgOTmsPpOGqk2jeFLaSDOyF57Y2ive5tHD0q1fC1/f3+xYvrteH9/f0O6R7Pwkk05+vNeyXPE33IUGybTtmgiks1KObmDypTLzZjzKLa7faSOgI68q1A+RZdkqIPaoc+hnWy08HtUOfQmycJnIehQ57/AGsGQIA7FQWiy3pIaM8EA7RKU3PsZeT20dPZR3RyftJGy2T+DCX35CNtsuzwl9+ROtm8mGMZnP8Aqkn1LL3nvah9yx7vM1o9ZXtp3O2t+brTB5mP+tV8u460/lEHokHsV+Omqa/Fm39+hejpq5L8aTf36HWd09++F2Ey4cA40jQK1ybh1PnWzWO3V7MPsFh4Mj2vdxZH1ZWlHYaDMdi2K26oxjBKHTHBuVRjGCUOmOAQhCYMBCEIAEIQgAQhCAMXLe0IJq5up9fcnIb+s3upGDvP7lxa3374x4qcnv5n3xUb+Ou35V5qKti84R52MbE84O7/AMorLylZ6f3Jf8oLMfxrD5/3Lgov0e++VLG0YHuv+5M33d0UN3W90TvDL4gP4xvp/clWeVkzsETg46uIzwjrK4nc1umtc7ILNV0jz740a0eU955NHM+0hd92duFlkhEbSXO1e86vfzJ6h1DkFY01dtkvxEkh+nrsm/jSwT7PZwxoa0UA+1T2pxQL9vyKxwPntDsEbBUnmTya0c3E5AKe11RVbCWDWSwCrtpZsFjtLhmWwTO9Ebj7FYqq2t+8LV/ZrR+qeugfLJ2wtMjsRc5xpQAFwDR1BoNFYQbxrfE0tjkczFqc/kroe1ZqDIZZLX7vthjekssfG4PDYH1LOJWrsNKYhRU3XByztWSk6oOWdqyZpxmtMhdLKC4mrnyyAV87irKzbHhw6VtsTO+Yk/8Aa0rpo/g7H8u//P8A7qjXxuM8Gs80/hePhRSSYeBhxYGl1K8Q0rTWim1NdP4GOM104/IxEWwEJ8q87GO5zz9FTI93djqMV6QEc8DXH1kLVbM7mvCrLDaPCsHFYHYODiw5kUxYxXTqVu3cQR/zg+I/3Etq5rj+BbVrXH8GQi3e3WKYrwDuugA+tSv5B3WD0beAM8h8lc1qm7jyP+b/AMD/AHFQ7YbBm72ROE3GMkmANEZaa4SRTpGpOlFXnG9Jt5/Mrzhcll5/M0dxWq77JC2GO0NcG16TnEkkmricqDPkFYt2lsX/AFo/SfqVLdO6OR7A+1TCEkVwNbjc3+s4kAHsFe9N39urkgidLDO2VrGue5rm4HYWipLXAkHIaZKu9NZjdtEPTWY3bTSQbVWNuk8Y85+pLO11l/68fpP1LkMTqhOAKt77bxgR7zCwdbZtZZNDOz0n6k27aiy8p2ek/UuVAL0BRd+e447MnetnLayWHFE4PbicKjSopUK0WP3W/eP6WT6K2C9Dp3mqL8je0/ZR9AQhCeOBCEIAEIQgAQUIKAPkG8p/GyfCSfPKgvnSrzf46X4ST55USqqqCKygOOlS7FYpJpGRRNL5HuDWMbq5x0ATLWEkAAknIAZkk6ADmvozdJuzFhj8ItLQbZI3Q58Bh9wPzz7o+Yc6sjEZGJb7tt3zLss+dH2qQAzSD0iNn5jflOfUBqrbbWQxuklcGRsaXPc40DWgVJJTy5LvYui9rwf4PZbMRYmEEnjQNM7xmHOBkqGDk088zyo3oM6HNt5W8J96WijatskZPBjORcdDLIPfEaD3Iy5kn6hi8kdw9S+ZG7mr1/Jf8az/AOovpxgyHcFGOe85HPeeqq2s+8bV/ZrR+qerVQNobK6WyWiOMVe+CZjRUCrnRua0VOQzI1UyR8g2duS63/B/bS1Wn4Bn6xZyz7n70Azs3+LZ/wDUXQ90exdrsU877VFw2via1pxxuqQ+pFGONMlVinv6FaKe/ocu2yLjeds6TgPCZuZ9+e1QGRuOrnHzn612O+G7PeEzeEFvhHEfxs7X90xHH5PR1rpkqbaE3H4LL4ER4Rh8VnavKqPf9HSuqVbCXLUkKthLl5Rz9kLqUDnAdhIXRNysZFsmq4nxHMk/jGdawkAyXQdzv33N8B/mMVTTzbtSKtE27UjH7YNcbztfSdTjv5nsU7YWFv8AGNl4pJbxMsRJGPC7Br+dhUfav8J2v4d/sUM11BIIzBGRBGYIPIpdtrjb9SFljjb9TW757PaDaozIXGyFjRHSvDElTjBGmM5HPUUpoVmLpvSazte2GRwjkY5j4ySY3Ne0tPR0Bz1Ga3+zu86KVng96NbQjDxXNDonj/3W06J7dOfRUfbLdy2OM2mwHFEBjdFXH0KVL4ncxTOhrloeSs2xlZ+JU/oWLYyn+JWzBwMoE7VMxzVCXjWO08mW+ouqMSaMiSZUbTmDsu6s/wBB/SyfRWxWL3TOrYP00n0VtF6bT9lH0PRafso+gIQhPHAhCEACEIQAIKEFAHxneQ8dL8JJ88qPRSbx+7S/CSfPKYSGxOSXcg/pMHw8P6xq+xl8a2G0cOWN5FQyRj6deBwdT5F2n+cZF+Ry/Gs/ZU4NEotHYl4uPfzjIvyOX41n7KP5xkX5HL8az9lS3InuR2JeLj4/hFRfkcvxrP2V19pqKrqaYJpnqF6ot6W3gwyykFwjjfIWjInA0uoD20XTpJQVyaP+EBGdLHL8Yz6k4N/TPyOX4xn1Jbtgu8X72C7znG1jW/xlbK0++ZvnlRY2N6wun/8ArhCdbE//AO8f7Katu+OKWKSMWN7S9j2g4mZFzS2vk9qz7K4Sbe8o2QhJt7zAsC3m5377m+A/zGrAWfTNaLY7aoWCZ8jo3SY48FGkNp0g6tT3KlRJRtTZToko2psg7V/hO1/Dv9iLpu11omZCwgPfiDa6VDXOAPfSnnUa9Lf4Rappw0tEsheGk1IryJCXYbxfBKyaIgSMNW1FRoRmOqhIXLHGVuX0ycscXZl9MjV42R8LzHOwxvGrXCh7x1jtGS6bubllNnmbJU2Zrm8Iu8kEh3Fa0n3PknqqT2qDFvhie0C2WMuI5swSNr1hslC30lVO1W9V9phMFkiMEThhc8kYyw5FrWtyYCMq1OR5K7VGup71LjwLlSrqe5S+hjIXjE7B5GJ2H+rU4fkoni5MwRYQluP2qs6XMsmfLlnjnppzyvXH7VTZXUiSR23c+f8Ah/6aT6K3Cw2578H/AKaX6K3K9BT2cfQ3Kezj6AhCE0aCEIQAIQhAAgoQUAfGt5fdpfhJPnlR1JvEeOl+Ek+eVHAVZldntEURRKAUTgAL0NQAnWMUWyLYNjX2LHoO4L5AaxdBG+u8uXg/xTv21KuxRzk7XYo5yfQCrNqfvK1f2ef9U9cUG+m8v/j/ABTv9RIte9u8JY3xv4GGRjmOpG4HC9paaHHkaFMd8PEm74FZstsu20WcyOe5lJCzEGNMbKRCTHK4vBa3OmQPn0U2fZLDZ4pWudil4Aa1zQ1jnTh3RjfiJcW0FageUqKzzuEIiywCQyaZ4iwM16qNCshfUmEtywmOKOlDlwTWN4NcpG59L84jmsyU4MzZTj4EmW4ofGsilc6WFr3OxRhsbxF904bsZdkASMQFQDoaBTv5IASwx1k8Y0OLsDKGsHGwxgSVcfc9INVfaL/e8P6ETXyAiWRjMMkgJq4ONaDERU4Q2vNJivh4mE1Gl4aG0IOEtEQhoRWvkDrSnKAtygTo7gb46pmBjDTw+Gzi0c1zi9zOJ5DaCpaSekDkvYtn2u8Go93j3xtLwxpiaXmjmhwdXG2oq0gV1GVCYtmvkxvL44oWuyw0a7xbgC3Eyrya5nI1GmS9s1+PjDAxsbcD4pKhpq90NeGZM6GmI6AVrnVQzAhmAuO7ImRsdPI9vExFgjYH0Y1xYXvq9vumu6Iqej3KQ/ZdwbLR4MscpYIwD4xrWY3OjPM4aOw0qRXmKKHZ75c1ga5kUjWklnFZiwFxq7DQioJzwuqK8szVEl7yu1ccRl42PR/EpTECNPMo5gczAm2TZniT8PHRoiikMhbkDLHGWAgci+Vja9VTyUB914YnPdk5swiLCNDge41PWCylFJtO0czy8h2B0hjL3RVjJ4bOG0Vacm0qaDKvmoO2ge7HxGRSY3Ne7G13ltYWYxheOkQST1kkruYdF5nW4dxVFIcUohJLftVKQtDTikEpwt+1UhzftVMQxHa9zv4P/TS/RW5WH3PD/h/6aX6K3C36ezXobdPZr0BCEJo0EIQgAQhCABBQhAHxteH3aX4ST55TCEKqysehKQhROCmp9iEKEhciQxPMQhV5CJDzU41CEhiWPsSwhCUxTFpTUIS2QYsL1CFEieoQhcA8QhCAPCvCvELqOiCmyhCYiaO17nvwf+ml+itwhC9BT2cfQ3KezXoCEITRoIQhAH//2Q=="/>
          <p:cNvSpPr>
            <a:spLocks noChangeAspect="1" noChangeArrowheads="1"/>
          </p:cNvSpPr>
          <p:nvPr/>
        </p:nvSpPr>
        <p:spPr bwMode="auto">
          <a:xfrm>
            <a:off x="1587501" y="-895350"/>
            <a:ext cx="2466975" cy="18478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pic>
        <p:nvPicPr>
          <p:cNvPr id="65542" name="Picture 6" descr="http://www.etotaal.nl/upload/nieuws/41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96330" y="1143018"/>
            <a:ext cx="1523966" cy="1142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896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Organisatie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4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  <p:pic>
        <p:nvPicPr>
          <p:cNvPr id="10" name="Picture 8" descr="http://www.knx.org/fileadmin/template/images/bgrds_figs_prsnts/ETS4_6squares_174w_268h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40750" y="2673350"/>
            <a:ext cx="1657350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05826" y="1517651"/>
            <a:ext cx="1857375" cy="1000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958976" y="1285862"/>
            <a:ext cx="6981825" cy="4151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/>
          <a:p>
            <a:pPr marL="190500" indent="-190500">
              <a:lnSpc>
                <a:spcPct val="85000"/>
              </a:lnSpc>
              <a:spcBef>
                <a:spcPct val="50000"/>
              </a:spcBef>
            </a:pPr>
            <a:r>
              <a:rPr lang="nl-BE" u="sng" kern="0" dirty="0">
                <a:solidFill>
                  <a:sysClr val="windowText" lastClr="000000"/>
                </a:solidFill>
                <a:latin typeface="Arial" pitchFamily="34" charset="0"/>
              </a:rPr>
              <a:t>KNX organisatie Brussel</a:t>
            </a:r>
          </a:p>
          <a:p>
            <a:pPr marL="190500" indent="-190500">
              <a:lnSpc>
                <a:spcPct val="85000"/>
              </a:lnSpc>
              <a:spcBef>
                <a:spcPct val="50000"/>
              </a:spcBef>
            </a:pPr>
            <a:endParaRPr lang="nl-BE" kern="0" dirty="0">
              <a:solidFill>
                <a:sysClr val="windowText" lastClr="000000"/>
              </a:solidFill>
              <a:latin typeface="Arial" pitchFamily="34" charset="0"/>
            </a:endParaRPr>
          </a:p>
          <a:p>
            <a:pPr marL="190500" indent="-190500">
              <a:lnSpc>
                <a:spcPct val="85000"/>
              </a:lnSpc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</a:rPr>
              <a:t>Non </a:t>
            </a:r>
            <a:r>
              <a:rPr lang="nl-BE" kern="0" dirty="0" err="1">
                <a:solidFill>
                  <a:sysClr val="windowText" lastClr="000000"/>
                </a:solidFill>
              </a:rPr>
              <a:t>profit</a:t>
            </a:r>
            <a:r>
              <a:rPr lang="nl-BE" kern="0" dirty="0">
                <a:solidFill>
                  <a:sysClr val="windowText" lastClr="000000"/>
                </a:solidFill>
              </a:rPr>
              <a:t> georiënteerde organisatie</a:t>
            </a:r>
          </a:p>
          <a:p>
            <a:pPr marL="190500" indent="-190500">
              <a:lnSpc>
                <a:spcPct val="85000"/>
              </a:lnSpc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Drijvende kracht achter KNX</a:t>
            </a:r>
          </a:p>
          <a:p>
            <a:pPr marL="190500" indent="-190500">
              <a:lnSpc>
                <a:spcPct val="85000"/>
              </a:lnSpc>
              <a:spcBef>
                <a:spcPct val="50000"/>
              </a:spcBef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Zorgt voor de certificatie van producten</a:t>
            </a:r>
          </a:p>
          <a:p>
            <a:pPr marL="190500" indent="-190500">
              <a:lnSpc>
                <a:spcPct val="85000"/>
              </a:lnSpc>
              <a:spcBef>
                <a:spcPct val="50000"/>
              </a:spcBef>
              <a:spcAft>
                <a:spcPts val="1200"/>
              </a:spcAft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Coördineert de samenwerking tussen fabrikanten</a:t>
            </a:r>
          </a:p>
          <a:p>
            <a:pPr marL="190500" indent="-190500">
              <a:lnSpc>
                <a:spcPct val="85000"/>
              </a:lnSpc>
              <a:spcAft>
                <a:spcPts val="600"/>
              </a:spcAft>
              <a:buFontTx/>
              <a:buChar char="•"/>
            </a:pPr>
            <a:r>
              <a:rPr lang="nl-BE" kern="0" dirty="0">
                <a:solidFill>
                  <a:sysClr val="windowText" lastClr="000000"/>
                </a:solidFill>
              </a:rPr>
              <a:t>Ontwikkelt de </a:t>
            </a:r>
            <a:r>
              <a:rPr lang="nl-BE" kern="0" dirty="0" err="1">
                <a:solidFill>
                  <a:sysClr val="windowText" lastClr="000000"/>
                </a:solidFill>
              </a:rPr>
              <a:t>programmatiesoftware</a:t>
            </a:r>
            <a:r>
              <a:rPr lang="nl-BE" kern="0" dirty="0">
                <a:solidFill>
                  <a:sysClr val="windowText" lastClr="000000"/>
                </a:solidFill>
              </a:rPr>
              <a:t> ETS </a:t>
            </a:r>
          </a:p>
          <a:p>
            <a:pPr marL="190500" indent="-190500">
              <a:lnSpc>
                <a:spcPct val="85000"/>
              </a:lnSpc>
              <a:spcAft>
                <a:spcPts val="600"/>
              </a:spcAft>
            </a:pPr>
            <a:r>
              <a:rPr lang="nl-BE" kern="0" dirty="0">
                <a:solidFill>
                  <a:sysClr val="windowText" lastClr="000000"/>
                </a:solidFill>
              </a:rPr>
              <a:t>   (KNX Engineering </a:t>
            </a:r>
            <a:r>
              <a:rPr lang="nl-BE" kern="0" dirty="0" err="1">
                <a:solidFill>
                  <a:sysClr val="windowText" lastClr="000000"/>
                </a:solidFill>
              </a:rPr>
              <a:t>Tool</a:t>
            </a:r>
            <a:r>
              <a:rPr lang="nl-BE" kern="0" dirty="0">
                <a:solidFill>
                  <a:sysClr val="windowText" lastClr="000000"/>
                </a:solidFill>
              </a:rPr>
              <a:t> Software)</a:t>
            </a:r>
          </a:p>
          <a:p>
            <a:pPr marL="190500" indent="-190500">
              <a:lnSpc>
                <a:spcPct val="85000"/>
              </a:lnSpc>
              <a:spcAft>
                <a:spcPts val="600"/>
              </a:spcAft>
            </a:pP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   = 1 enkel </a:t>
            </a:r>
            <a:r>
              <a:rPr lang="nl-BE" kern="0" dirty="0" err="1">
                <a:solidFill>
                  <a:sysClr val="windowText" lastClr="000000"/>
                </a:solidFill>
                <a:latin typeface="Arial" pitchFamily="34" charset="0"/>
              </a:rPr>
              <a:t>programmatiepakket</a:t>
            </a: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 waarmee alle KNX </a:t>
            </a:r>
          </a:p>
          <a:p>
            <a:pPr marL="190500" indent="-190500">
              <a:lnSpc>
                <a:spcPct val="85000"/>
              </a:lnSpc>
              <a:spcAft>
                <a:spcPts val="600"/>
              </a:spcAft>
            </a:pPr>
            <a:r>
              <a:rPr lang="nl-BE" kern="0" dirty="0">
                <a:solidFill>
                  <a:sysClr val="windowText" lastClr="000000"/>
                </a:solidFill>
              </a:rPr>
              <a:t>   </a:t>
            </a:r>
            <a:r>
              <a:rPr lang="nl-BE" kern="0" dirty="0" err="1">
                <a:solidFill>
                  <a:sysClr val="windowText" lastClr="000000"/>
                </a:solidFill>
                <a:latin typeface="Arial" pitchFamily="34" charset="0"/>
              </a:rPr>
              <a:t>gecertifiëerde</a:t>
            </a:r>
            <a: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  <a:t> producten kunnen geprogrammeerd worden</a:t>
            </a:r>
          </a:p>
          <a:p>
            <a:pPr marL="190500" indent="-190500">
              <a:lnSpc>
                <a:spcPct val="85000"/>
              </a:lnSpc>
              <a:spcAft>
                <a:spcPts val="600"/>
              </a:spcAft>
            </a:pPr>
            <a:br>
              <a:rPr lang="nl-BE" kern="0" dirty="0">
                <a:solidFill>
                  <a:sysClr val="windowText" lastClr="000000"/>
                </a:solidFill>
                <a:latin typeface="Arial" pitchFamily="34" charset="0"/>
              </a:rPr>
            </a:br>
            <a:endParaRPr lang="nl-BE" kern="0" dirty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pic>
        <p:nvPicPr>
          <p:cNvPr id="11266" name="Picture 2" descr="http://www.knx.org/fileadmin/template/images/logos/Standarization/iso_logo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26096" y="5715016"/>
            <a:ext cx="762000" cy="762000"/>
          </a:xfrm>
          <a:prstGeom prst="rect">
            <a:avLst/>
          </a:prstGeom>
          <a:noFill/>
        </p:spPr>
      </p:pic>
      <p:pic>
        <p:nvPicPr>
          <p:cNvPr id="11268" name="Picture 4" descr="http://www.knx.org/fileadmin/template/images/logos/Standarization/iec_logo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52728" y="5715017"/>
            <a:ext cx="762000" cy="771525"/>
          </a:xfrm>
          <a:prstGeom prst="rect">
            <a:avLst/>
          </a:prstGeom>
          <a:noFill/>
        </p:spPr>
      </p:pic>
      <p:pic>
        <p:nvPicPr>
          <p:cNvPr id="11270" name="Picture 6" descr="http://www.knx.org/fileadmin/template/images/logos/Standarization/cenelec_logo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81422" y="5715016"/>
            <a:ext cx="1333500" cy="733426"/>
          </a:xfrm>
          <a:prstGeom prst="rect">
            <a:avLst/>
          </a:prstGeom>
          <a:noFill/>
        </p:spPr>
      </p:pic>
      <p:pic>
        <p:nvPicPr>
          <p:cNvPr id="11272" name="Picture 8" descr="http://www.knx.org/fileadmin/template/images/logos/Standarization/cen_logo.gi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95934" y="5705492"/>
            <a:ext cx="762000" cy="742951"/>
          </a:xfrm>
          <a:prstGeom prst="rect">
            <a:avLst/>
          </a:prstGeom>
          <a:noFill/>
        </p:spPr>
      </p:pic>
      <p:pic>
        <p:nvPicPr>
          <p:cNvPr id="11274" name="Picture 10" descr="http://www.knx.org/fileadmin/template/images/logos/Standarization/sac_logo.gi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596066" y="5705491"/>
            <a:ext cx="762000" cy="723900"/>
          </a:xfrm>
          <a:prstGeom prst="rect">
            <a:avLst/>
          </a:prstGeom>
          <a:noFill/>
        </p:spPr>
      </p:pic>
      <p:pic>
        <p:nvPicPr>
          <p:cNvPr id="11276" name="Picture 12" descr="http://www.knx.org/uploads/RTEmagicC_ANSI_logo.gif.gif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23398" y="5795156"/>
            <a:ext cx="704850" cy="4953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14568814"/>
      </p:ext>
    </p:extLst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Egineering</a:t>
            </a:r>
            <a:r>
              <a:rPr lang="nl-BE" dirty="0"/>
              <a:t> tool software </a:t>
            </a:r>
            <a:br>
              <a:rPr lang="nl-BE" dirty="0"/>
            </a:br>
            <a:r>
              <a:rPr lang="nl-BE" dirty="0"/>
              <a:t>(system mode)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383" y="1600201"/>
            <a:ext cx="636323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53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ETS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Fysieke adressen </a:t>
            </a:r>
            <a:r>
              <a:rPr lang="nl-BE" dirty="0" err="1"/>
              <a:t>zone.lijn.product</a:t>
            </a:r>
            <a:endParaRPr lang="nl-BE" dirty="0"/>
          </a:p>
          <a:p>
            <a:r>
              <a:rPr lang="nl-BE" dirty="0"/>
              <a:t>Elk device uniek adres =&gt; programmeerknopje</a:t>
            </a:r>
          </a:p>
          <a:p>
            <a:r>
              <a:rPr lang="nl-BE" dirty="0" err="1"/>
              <a:t>Groepadressen</a:t>
            </a:r>
            <a:r>
              <a:rPr lang="nl-BE" dirty="0"/>
              <a:t> (functies) (zelfde data)</a:t>
            </a:r>
          </a:p>
          <a:p>
            <a:r>
              <a:rPr lang="nl-BE" dirty="0"/>
              <a:t>3 level structuur</a:t>
            </a:r>
          </a:p>
          <a:p>
            <a:r>
              <a:rPr lang="nl-BE" dirty="0"/>
              <a:t>database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7" y="3429000"/>
            <a:ext cx="20097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092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9536" y="404665"/>
            <a:ext cx="7772400" cy="1470025"/>
          </a:xfrm>
        </p:spPr>
        <p:txBody>
          <a:bodyPr/>
          <a:lstStyle/>
          <a:p>
            <a:r>
              <a:rPr lang="nl-BE" dirty="0"/>
              <a:t>Typische structuur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775520" y="1772816"/>
            <a:ext cx="6400800" cy="3456384"/>
          </a:xfrm>
        </p:spPr>
        <p:txBody>
          <a:bodyPr>
            <a:normAutofit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nl-BE" dirty="0"/>
              <a:t>Per rubriek groep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nl-BE" dirty="0"/>
              <a:t>Verwarming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nl-BE" dirty="0"/>
              <a:t>Alarm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nl-BE" dirty="0"/>
              <a:t>Verlichting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nl-BE" dirty="0"/>
              <a:t>multimedia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588" y="1557338"/>
            <a:ext cx="2665412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916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Onze structuur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560" y="1484784"/>
            <a:ext cx="7992888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36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Telegrammen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576" y="1772816"/>
            <a:ext cx="7416824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890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uitwisselen </a:t>
            </a:r>
            <a:r>
              <a:rPr lang="nl-BE" dirty="0">
                <a:sym typeface="Wingdings" panose="05000000000000000000" pitchFamily="2" charset="2"/>
              </a:rPr>
              <a:t> TCP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KNXCommunicator</a:t>
            </a:r>
            <a:endParaRPr lang="nl-BE" dirty="0"/>
          </a:p>
          <a:p>
            <a:r>
              <a:rPr lang="nl-BE" dirty="0" err="1"/>
              <a:t>Constructor</a:t>
            </a:r>
            <a:r>
              <a:rPr lang="nl-BE" dirty="0"/>
              <a:t> (</a:t>
            </a:r>
            <a:r>
              <a:rPr lang="nl-BE" dirty="0" err="1"/>
              <a:t>IPAdres</a:t>
            </a:r>
            <a:r>
              <a:rPr lang="nl-BE" dirty="0"/>
              <a:t> van logic machine + </a:t>
            </a:r>
            <a:r>
              <a:rPr lang="nl-BE" dirty="0" err="1"/>
              <a:t>poort+UIElemelent</a:t>
            </a:r>
            <a:r>
              <a:rPr lang="nl-BE" dirty="0"/>
              <a:t>)</a:t>
            </a:r>
          </a:p>
          <a:p>
            <a:pPr lvl="1"/>
            <a:r>
              <a:rPr lang="nl-BE" dirty="0" err="1"/>
              <a:t>Multithreading</a:t>
            </a:r>
            <a:endParaRPr lang="nl-BE" dirty="0"/>
          </a:p>
          <a:p>
            <a:r>
              <a:rPr lang="nl-BE" dirty="0"/>
              <a:t>Ontvangen boodschap =&gt; event </a:t>
            </a:r>
            <a:r>
              <a:rPr lang="nl-BE" dirty="0" err="1"/>
              <a:t>KNXMessage</a:t>
            </a:r>
            <a:r>
              <a:rPr lang="nl-BE" dirty="0"/>
              <a:t> op de UI-Thread</a:t>
            </a:r>
          </a:p>
          <a:p>
            <a:r>
              <a:rPr lang="nl-BE" dirty="0" err="1"/>
              <a:t>ZendMSG</a:t>
            </a:r>
            <a:r>
              <a:rPr lang="nl-BE" dirty="0"/>
              <a:t> =&gt; boodschap naar de </a:t>
            </a:r>
            <a:r>
              <a:rPr lang="nl-BE" dirty="0" err="1"/>
              <a:t>knx</a:t>
            </a:r>
            <a:r>
              <a:rPr lang="nl-BE" dirty="0"/>
              <a:t> omgeving.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45465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Opdracht : verken interface LM2	 + </a:t>
            </a:r>
            <a:r>
              <a:rPr lang="nl-BE" dirty="0" err="1"/>
              <a:t>putty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 err="1"/>
              <a:t>Ip</a:t>
            </a:r>
            <a:r>
              <a:rPr lang="nl-BE" dirty="0"/>
              <a:t> lm2 =&gt; 172.23.49.0  (</a:t>
            </a:r>
            <a:r>
              <a:rPr lang="nl-BE" dirty="0" err="1"/>
              <a:t>admin</a:t>
            </a:r>
            <a:r>
              <a:rPr lang="nl-BE" dirty="0"/>
              <a:t>, </a:t>
            </a:r>
            <a:r>
              <a:rPr lang="nl-BE" dirty="0" err="1"/>
              <a:t>admin</a:t>
            </a:r>
            <a:r>
              <a:rPr lang="nl-BE" dirty="0"/>
              <a:t>)  (ook via </a:t>
            </a:r>
            <a:r>
              <a:rPr lang="nl-BE" dirty="0" err="1"/>
              <a:t>vpn</a:t>
            </a:r>
            <a:r>
              <a:rPr lang="nl-BE" dirty="0"/>
              <a:t>)</a:t>
            </a:r>
          </a:p>
          <a:p>
            <a:r>
              <a:rPr lang="nl-BE" dirty="0"/>
              <a:t>Instellingen =&gt; object aanmaken =&gt; object loggen</a:t>
            </a:r>
          </a:p>
          <a:p>
            <a:r>
              <a:rPr lang="nl-BE" dirty="0"/>
              <a:t>Bekijk groepsadressen weerstation =&gt; alerts. Groepsadressen weerstation sturen per x seconden een telegram.</a:t>
            </a:r>
          </a:p>
          <a:p>
            <a:r>
              <a:rPr lang="nl-BE" dirty="0"/>
              <a:t>Bekijk resident script “</a:t>
            </a:r>
            <a:r>
              <a:rPr lang="nl-BE" dirty="0" err="1"/>
              <a:t>tcpserver</a:t>
            </a:r>
            <a:r>
              <a:rPr lang="nl-BE" dirty="0"/>
              <a:t>”</a:t>
            </a:r>
          </a:p>
          <a:p>
            <a:r>
              <a:rPr lang="nl-BE" dirty="0"/>
              <a:t>Zoek poortnummer om te communiceren met het script</a:t>
            </a:r>
          </a:p>
          <a:p>
            <a:r>
              <a:rPr lang="nl-BE" dirty="0"/>
              <a:t>Voeg in de </a:t>
            </a:r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datahandler</a:t>
            </a:r>
            <a:r>
              <a:rPr lang="nl-BE" dirty="0"/>
              <a:t>(</a:t>
            </a:r>
            <a:r>
              <a:rPr lang="nl-BE" dirty="0" err="1"/>
              <a:t>sock,data</a:t>
            </a:r>
            <a:r>
              <a:rPr lang="nl-BE" dirty="0"/>
              <a:t>) een stukje code toe die je een persoonlijk bericht terug stuurt. Maak per groep een aparte functie aan. (zie commentaar in code)</a:t>
            </a:r>
          </a:p>
          <a:p>
            <a:r>
              <a:rPr lang="nl-BE" dirty="0"/>
              <a:t>Test dit met </a:t>
            </a:r>
            <a:r>
              <a:rPr lang="nl-BE" dirty="0" err="1"/>
              <a:t>putty</a:t>
            </a:r>
            <a:endParaRPr lang="nl-BE" dirty="0"/>
          </a:p>
          <a:p>
            <a:endParaRPr lang="nl-BE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82855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</a:t>
            </a:r>
            <a:r>
              <a:rPr lang="nl-BE" dirty="0" err="1"/>
              <a:t>based</a:t>
            </a:r>
            <a:r>
              <a:rPr lang="nl-BE" dirty="0"/>
              <a:t> script =&gt; status bijhouden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/>
              <a:t>Status bijhouden van uitgangen =&gt; status groepsadres</a:t>
            </a:r>
          </a:p>
          <a:p>
            <a:r>
              <a:rPr lang="nl-BE" dirty="0"/>
              <a:t>Wijzigen output =&gt; telegram verstuurt =&gt; event</a:t>
            </a:r>
          </a:p>
          <a:p>
            <a:r>
              <a:rPr lang="nl-BE" dirty="0"/>
              <a:t>UDP server verstuurt naar alle verbonden </a:t>
            </a:r>
            <a:r>
              <a:rPr lang="nl-BE" dirty="0" err="1"/>
              <a:t>clients</a:t>
            </a:r>
            <a:r>
              <a:rPr lang="nl-BE" dirty="0"/>
              <a:t> met </a:t>
            </a:r>
            <a:r>
              <a:rPr lang="nl-BE" dirty="0" err="1"/>
              <a:t>tcpserver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Bekijk alert</a:t>
            </a:r>
          </a:p>
          <a:p>
            <a:r>
              <a:rPr lang="nl-BE" dirty="0"/>
              <a:t>Wijzig eens status via set </a:t>
            </a:r>
            <a:r>
              <a:rPr lang="nl-BE" dirty="0" err="1"/>
              <a:t>value</a:t>
            </a:r>
            <a:r>
              <a:rPr lang="nl-BE" dirty="0"/>
              <a:t> en bekijk alert 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73" y="2966217"/>
            <a:ext cx="7949942" cy="1793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249" y="5181218"/>
            <a:ext cx="9810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50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KNXCommunicator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Via klasse </a:t>
            </a:r>
            <a:r>
              <a:rPr lang="nl-BE" dirty="0" err="1"/>
              <a:t>KNXCommunicator</a:t>
            </a:r>
            <a:r>
              <a:rPr lang="nl-BE" dirty="0"/>
              <a:t> waarden van weerstation opvragen in .NET</a:t>
            </a:r>
          </a:p>
          <a:p>
            <a:r>
              <a:rPr lang="nl-BE" dirty="0"/>
              <a:t>Schrijf in .NET waarden naar je aangemaakte objecten. Vergeet het event </a:t>
            </a:r>
            <a:r>
              <a:rPr lang="nl-BE" dirty="0" err="1"/>
              <a:t>based</a:t>
            </a:r>
            <a:r>
              <a:rPr lang="nl-BE" dirty="0"/>
              <a:t> script niet.</a:t>
            </a:r>
          </a:p>
          <a:p>
            <a:r>
              <a:rPr lang="nl-BE" dirty="0"/>
              <a:t>Lees in .NET waarde in van je aangemaakt object. (via </a:t>
            </a:r>
            <a:r>
              <a:rPr lang="nl-BE" dirty="0" err="1"/>
              <a:t>setvalue</a:t>
            </a:r>
            <a:r>
              <a:rPr lang="nl-BE" dirty="0"/>
              <a:t> kan je de waarde van een object aanpassen.</a:t>
            </a:r>
          </a:p>
          <a:p>
            <a:endParaRPr lang="nl-BE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74884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ETS software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Maak zelf een ets project aan.  Installeer ets software.</a:t>
            </a:r>
          </a:p>
          <a:p>
            <a:r>
              <a:rPr lang="nl-NL" dirty="0">
                <a:hlinkClick r:id="rId2"/>
              </a:rPr>
              <a:t>https://www.knx.org/no/software/ets/download/index.php</a:t>
            </a:r>
            <a:endParaRPr lang="nl-NL" dirty="0"/>
          </a:p>
          <a:p>
            <a:r>
              <a:rPr lang="nl-BE" dirty="0"/>
              <a:t>Per groep beschik je over een UIO8 en een </a:t>
            </a:r>
            <a:r>
              <a:rPr lang="nl-BE" dirty="0" err="1"/>
              <a:t>hager</a:t>
            </a:r>
            <a:r>
              <a:rPr lang="nl-BE" dirty="0"/>
              <a:t> module </a:t>
            </a:r>
          </a:p>
          <a:p>
            <a:r>
              <a:rPr lang="nl-BE" dirty="0"/>
              <a:t>Tijdens installatie kan je knop en led 24V aansluiten aan UIO8 module.</a:t>
            </a:r>
          </a:p>
          <a:p>
            <a:r>
              <a:rPr lang="nl-BE" dirty="0"/>
              <a:t>Hager module kan je lamp aansluiten of naar status led kijken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4473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7"/>
          <p:cNvSpPr>
            <a:spLocks noChangeArrowheads="1"/>
          </p:cNvSpPr>
          <p:nvPr/>
        </p:nvSpPr>
        <p:spPr bwMode="auto">
          <a:xfrm>
            <a:off x="1528613" y="721316"/>
            <a:ext cx="9144000" cy="61404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/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8153400" y="609601"/>
            <a:ext cx="152400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endParaRPr lang="nl-BE" sz="2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5124" name="Rectangle 3"/>
          <p:cNvSpPr>
            <a:spLocks noChangeArrowheads="1"/>
          </p:cNvSpPr>
          <p:nvPr/>
        </p:nvSpPr>
        <p:spPr bwMode="auto">
          <a:xfrm>
            <a:off x="6858000" y="533401"/>
            <a:ext cx="320040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endParaRPr lang="nl-BE" sz="2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Conventionele installatie:</a:t>
            </a:r>
          </a:p>
        </p:txBody>
      </p:sp>
      <p:pic>
        <p:nvPicPr>
          <p:cNvPr id="5129" name="Picture 88" descr="bart_ls1180s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2105026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89" descr="bart_48kfh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2824164"/>
            <a:ext cx="609600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90" descr="bart_cd595w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1204913"/>
            <a:ext cx="6096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2" name="Line 91"/>
          <p:cNvSpPr>
            <a:spLocks noChangeShapeType="1"/>
          </p:cNvSpPr>
          <p:nvPr/>
        </p:nvSpPr>
        <p:spPr bwMode="auto">
          <a:xfrm>
            <a:off x="2957514" y="1519238"/>
            <a:ext cx="1787525" cy="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5133" name="Line 92"/>
          <p:cNvSpPr>
            <a:spLocks noChangeShapeType="1"/>
          </p:cNvSpPr>
          <p:nvPr/>
        </p:nvSpPr>
        <p:spPr bwMode="auto">
          <a:xfrm>
            <a:off x="2957514" y="2374901"/>
            <a:ext cx="1800225" cy="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5135" name="Line 94"/>
          <p:cNvSpPr>
            <a:spLocks noChangeShapeType="1"/>
          </p:cNvSpPr>
          <p:nvPr/>
        </p:nvSpPr>
        <p:spPr bwMode="auto">
          <a:xfrm>
            <a:off x="4745038" y="2959101"/>
            <a:ext cx="1081088" cy="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5136" name="Line 95"/>
          <p:cNvSpPr>
            <a:spLocks noChangeShapeType="1"/>
          </p:cNvSpPr>
          <p:nvPr/>
        </p:nvSpPr>
        <p:spPr bwMode="auto">
          <a:xfrm flipH="1">
            <a:off x="4757738" y="1497013"/>
            <a:ext cx="1588" cy="170180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pic>
        <p:nvPicPr>
          <p:cNvPr id="5137" name="Picture 96" descr="2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613" y="2600326"/>
            <a:ext cx="719138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8" name="Picture 98" descr="bart_cd595pww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3622676"/>
            <a:ext cx="6096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9" name="Picture 99" descr="bart_cd5201tww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43545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0" name="Picture 100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" t="1172" r="86093" b="87598"/>
          <a:stretch>
            <a:fillRect/>
          </a:stretch>
        </p:blipFill>
        <p:spPr bwMode="auto">
          <a:xfrm>
            <a:off x="6049963" y="4310064"/>
            <a:ext cx="7493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1" name="Picture 101" descr="10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6" y="1023939"/>
            <a:ext cx="7651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2" name="Line 102"/>
          <p:cNvSpPr>
            <a:spLocks noChangeShapeType="1"/>
          </p:cNvSpPr>
          <p:nvPr/>
        </p:nvSpPr>
        <p:spPr bwMode="auto">
          <a:xfrm>
            <a:off x="2990850" y="3905251"/>
            <a:ext cx="2205038" cy="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5143" name="Line 103"/>
          <p:cNvSpPr>
            <a:spLocks noChangeShapeType="1"/>
          </p:cNvSpPr>
          <p:nvPr/>
        </p:nvSpPr>
        <p:spPr bwMode="auto">
          <a:xfrm>
            <a:off x="3035300" y="4624388"/>
            <a:ext cx="2160588" cy="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5144" name="Line 104"/>
          <p:cNvSpPr>
            <a:spLocks noChangeShapeType="1"/>
          </p:cNvSpPr>
          <p:nvPr/>
        </p:nvSpPr>
        <p:spPr bwMode="auto">
          <a:xfrm>
            <a:off x="5221288" y="1404938"/>
            <a:ext cx="0" cy="3240088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5145" name="Line 105"/>
          <p:cNvSpPr>
            <a:spLocks noChangeShapeType="1"/>
          </p:cNvSpPr>
          <p:nvPr/>
        </p:nvSpPr>
        <p:spPr bwMode="auto">
          <a:xfrm>
            <a:off x="5206521" y="1419705"/>
            <a:ext cx="630238" cy="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5146" name="Line 106"/>
          <p:cNvSpPr>
            <a:spLocks noChangeShapeType="1"/>
          </p:cNvSpPr>
          <p:nvPr/>
        </p:nvSpPr>
        <p:spPr bwMode="auto">
          <a:xfrm>
            <a:off x="5195889" y="4624388"/>
            <a:ext cx="854075" cy="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pic>
        <p:nvPicPr>
          <p:cNvPr id="5147" name="Picture 109" descr="bart_ls2178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4" y="5749926"/>
            <a:ext cx="646113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8" name="Picture 110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1" y="1879602"/>
            <a:ext cx="6000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9" name="Line 111"/>
          <p:cNvSpPr>
            <a:spLocks noChangeShapeType="1"/>
          </p:cNvSpPr>
          <p:nvPr/>
        </p:nvSpPr>
        <p:spPr bwMode="auto">
          <a:xfrm flipV="1">
            <a:off x="5507039" y="2255839"/>
            <a:ext cx="3175" cy="38449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5150" name="Line 112"/>
          <p:cNvSpPr>
            <a:spLocks noChangeShapeType="1"/>
          </p:cNvSpPr>
          <p:nvPr/>
        </p:nvSpPr>
        <p:spPr bwMode="auto">
          <a:xfrm flipH="1" flipV="1">
            <a:off x="5510213" y="2273780"/>
            <a:ext cx="162083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5151" name="Line 113"/>
          <p:cNvSpPr>
            <a:spLocks noChangeShapeType="1"/>
          </p:cNvSpPr>
          <p:nvPr/>
        </p:nvSpPr>
        <p:spPr bwMode="auto">
          <a:xfrm flipH="1" flipV="1">
            <a:off x="5510214" y="3859213"/>
            <a:ext cx="360363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5152" name="Line 114"/>
          <p:cNvSpPr>
            <a:spLocks noChangeShapeType="1"/>
          </p:cNvSpPr>
          <p:nvPr/>
        </p:nvSpPr>
        <p:spPr bwMode="auto">
          <a:xfrm flipH="1" flipV="1">
            <a:off x="5504972" y="6082821"/>
            <a:ext cx="601663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pic>
        <p:nvPicPr>
          <p:cNvPr id="5153" name="Picture 115" descr="bart_cd5201tww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663" y="3543301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8" name="Rectangle 7"/>
          <p:cNvSpPr>
            <a:spLocks noChangeArrowheads="1"/>
          </p:cNvSpPr>
          <p:nvPr/>
        </p:nvSpPr>
        <p:spPr bwMode="auto">
          <a:xfrm>
            <a:off x="7924800" y="1411288"/>
            <a:ext cx="2260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BE" b="1" kern="0">
                <a:solidFill>
                  <a:sysClr val="windowText" lastClr="000000"/>
                </a:solidFill>
                <a:latin typeface="Arial" charset="0"/>
              </a:rPr>
              <a:t>Automatisering van gebouwen</a:t>
            </a:r>
          </a:p>
        </p:txBody>
      </p:sp>
      <p:pic>
        <p:nvPicPr>
          <p:cNvPr id="35" name="Afbeelding 34"/>
          <p:cNvPicPr>
            <a:picLocks noChangeAspect="1"/>
          </p:cNvPicPr>
          <p:nvPr/>
        </p:nvPicPr>
        <p:blipFill>
          <a:blip r:embed="rId13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  <p:sp>
        <p:nvSpPr>
          <p:cNvPr id="36" name="Line 92"/>
          <p:cNvSpPr>
            <a:spLocks noChangeShapeType="1"/>
          </p:cNvSpPr>
          <p:nvPr/>
        </p:nvSpPr>
        <p:spPr bwMode="auto">
          <a:xfrm>
            <a:off x="2967733" y="3183500"/>
            <a:ext cx="1800225" cy="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pic>
        <p:nvPicPr>
          <p:cNvPr id="37" name="Afbeelding 36"/>
          <p:cNvPicPr>
            <a:picLocks noChangeAspect="1"/>
          </p:cNvPicPr>
          <p:nvPr/>
        </p:nvPicPr>
        <p:blipFill rotWithShape="1">
          <a:blip r:embed="rId14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654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Configuratie ets software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Importeer de product files van de fabrikanten</a:t>
            </a:r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2449514"/>
            <a:ext cx="89630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756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Configuratie ets software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Via het tabblad bus kan je de communicatie instellen.</a:t>
            </a:r>
          </a:p>
          <a:p>
            <a:r>
              <a:rPr lang="nl-BE" dirty="0"/>
              <a:t>Hier zou je de LM2 moeten terugvinden</a:t>
            </a:r>
          </a:p>
          <a:p>
            <a:endParaRPr lang="nl-NL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92217" y="2992324"/>
            <a:ext cx="7516353" cy="313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701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Groupmonitoring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298527"/>
            <a:ext cx="10972800" cy="217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597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ETS Nieuw project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6150" y="1417638"/>
            <a:ext cx="1779700" cy="452596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57" y="1635352"/>
            <a:ext cx="2790145" cy="398281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600201"/>
            <a:ext cx="431886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Maak een gebouwenstructuur aan.</a:t>
            </a:r>
          </a:p>
          <a:p>
            <a:r>
              <a:rPr lang="nl-BE" dirty="0"/>
              <a:t>GKG=&gt;Floor1=&gt;B116</a:t>
            </a:r>
          </a:p>
          <a:p>
            <a:r>
              <a:rPr lang="nl-BE" dirty="0"/>
              <a:t>Voeg </a:t>
            </a:r>
            <a:r>
              <a:rPr lang="nl-BE" dirty="0" err="1"/>
              <a:t>devices</a:t>
            </a:r>
            <a:r>
              <a:rPr lang="nl-BE" dirty="0"/>
              <a:t> toe aan locatie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5216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Fysieke adressen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Moet uniek zijn</a:t>
            </a:r>
          </a:p>
          <a:p>
            <a:r>
              <a:rPr lang="nl-BE" dirty="0"/>
              <a:t>PLC nummer =&gt; 6 =&gt; adres  6,1,1 en 6,1,2</a:t>
            </a:r>
          </a:p>
          <a:p>
            <a:r>
              <a:rPr lang="nl-BE" dirty="0"/>
              <a:t>Makkelijk om te filteren</a:t>
            </a:r>
          </a:p>
          <a:p>
            <a:r>
              <a:rPr lang="nl-BE" dirty="0"/>
              <a:t>Slechts 1 keer volledig downloaden. (belast bus)</a:t>
            </a:r>
          </a:p>
          <a:p>
            <a:r>
              <a:rPr lang="nl-BE" dirty="0"/>
              <a:t>Daarna download applicatie</a:t>
            </a:r>
          </a:p>
          <a:p>
            <a:endParaRPr lang="nl-BE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48248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Parameters fabrikanten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7" y="1877219"/>
            <a:ext cx="102203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719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Communicatieobjecten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Sleep deze naar een groepsadres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03" y="2572544"/>
            <a:ext cx="2857939" cy="361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770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Toggle</a:t>
            </a:r>
            <a:r>
              <a:rPr lang="nl-BE" dirty="0"/>
              <a:t> led	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Maak een groepsadres Led</a:t>
            </a:r>
          </a:p>
          <a:p>
            <a:r>
              <a:rPr lang="nl-BE" dirty="0"/>
              <a:t>Voeg de button en de led toe aan dit groepsadres</a:t>
            </a:r>
          </a:p>
          <a:p>
            <a:r>
              <a:rPr lang="nl-BE" dirty="0"/>
              <a:t>Bij een druk op de knop wordt de status van de led gewijzigd</a:t>
            </a:r>
          </a:p>
          <a:p>
            <a:r>
              <a:rPr lang="nl-BE" dirty="0"/>
              <a:t>Maak een groepsadres voor de </a:t>
            </a:r>
            <a:r>
              <a:rPr lang="nl-BE" dirty="0" err="1"/>
              <a:t>hager</a:t>
            </a:r>
            <a:r>
              <a:rPr lang="nl-BE" dirty="0"/>
              <a:t> module</a:t>
            </a:r>
          </a:p>
          <a:p>
            <a:r>
              <a:rPr lang="nl-BE" dirty="0"/>
              <a:t>Bedien deze met de .</a:t>
            </a:r>
            <a:r>
              <a:rPr lang="nl-BE"/>
              <a:t>NET software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2262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4"/>
          <p:cNvSpPr>
            <a:spLocks noChangeArrowheads="1"/>
          </p:cNvSpPr>
          <p:nvPr/>
        </p:nvSpPr>
        <p:spPr bwMode="auto">
          <a:xfrm>
            <a:off x="1524000" y="717550"/>
            <a:ext cx="9144000" cy="61404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8153400" y="609601"/>
            <a:ext cx="152400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endParaRPr lang="nl-BE" sz="2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6858000" y="533401"/>
            <a:ext cx="320040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endParaRPr lang="nl-BE" sz="2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5367338" y="4914901"/>
            <a:ext cx="266700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endParaRPr lang="nl-BE" sz="2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6152" name="Rectangle 7"/>
          <p:cNvSpPr>
            <a:spLocks noChangeArrowheads="1"/>
          </p:cNvSpPr>
          <p:nvPr/>
        </p:nvSpPr>
        <p:spPr bwMode="auto">
          <a:xfrm>
            <a:off x="1752600" y="1981201"/>
            <a:ext cx="5562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de-DE" kern="0">
                <a:solidFill>
                  <a:schemeClr val="bg1"/>
                </a:solidFill>
                <a:latin typeface="Arial" charset="0"/>
              </a:rPr>
              <a:t> </a:t>
            </a:r>
          </a:p>
        </p:txBody>
      </p:sp>
      <p:grpSp>
        <p:nvGrpSpPr>
          <p:cNvPr id="2" name="Group 83"/>
          <p:cNvGrpSpPr>
            <a:grpSpLocks/>
          </p:cNvGrpSpPr>
          <p:nvPr/>
        </p:nvGrpSpPr>
        <p:grpSpPr bwMode="auto">
          <a:xfrm>
            <a:off x="3035301" y="1673226"/>
            <a:ext cx="1711325" cy="1420813"/>
            <a:chOff x="952" y="1054"/>
            <a:chExt cx="1078" cy="895"/>
          </a:xfrm>
        </p:grpSpPr>
        <p:pic>
          <p:nvPicPr>
            <p:cNvPr id="6182" name="Picture 49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1" t="1172" r="86093" b="87598"/>
            <a:stretch>
              <a:fillRect/>
            </a:stretch>
          </p:blipFill>
          <p:spPr bwMode="auto">
            <a:xfrm>
              <a:off x="1009" y="1054"/>
              <a:ext cx="333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83" name="Picture 59" descr="bart_cd5201tww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" y="1565"/>
              <a:ext cx="38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84" name="Line 61"/>
            <p:cNvSpPr>
              <a:spLocks noChangeShapeType="1"/>
            </p:cNvSpPr>
            <p:nvPr/>
          </p:nvSpPr>
          <p:spPr bwMode="auto">
            <a:xfrm>
              <a:off x="1349" y="1224"/>
              <a:ext cx="681" cy="0"/>
            </a:xfrm>
            <a:prstGeom prst="line">
              <a:avLst/>
            </a:prstGeom>
            <a:noFill/>
            <a:ln w="57150">
              <a:solidFill>
                <a:srgbClr val="0099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BE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85" name="Line 62"/>
            <p:cNvSpPr>
              <a:spLocks noChangeShapeType="1"/>
            </p:cNvSpPr>
            <p:nvPr/>
          </p:nvSpPr>
          <p:spPr bwMode="auto">
            <a:xfrm>
              <a:off x="1349" y="1735"/>
              <a:ext cx="680" cy="0"/>
            </a:xfrm>
            <a:prstGeom prst="line">
              <a:avLst/>
            </a:prstGeom>
            <a:noFill/>
            <a:ln w="57150">
              <a:solidFill>
                <a:srgbClr val="0099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BE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6157" name="Picture 58" descr="bart_ls1180sw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2105026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8" name="Picture 59" descr="bart_48kfh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2824164"/>
            <a:ext cx="609600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9" name="Picture 60" descr="bart_cd595ww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1204913"/>
            <a:ext cx="6096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Line 62"/>
          <p:cNvSpPr>
            <a:spLocks noChangeShapeType="1"/>
          </p:cNvSpPr>
          <p:nvPr/>
        </p:nvSpPr>
        <p:spPr bwMode="auto">
          <a:xfrm>
            <a:off x="2957514" y="2374901"/>
            <a:ext cx="1800225" cy="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6163" name="Line 64"/>
          <p:cNvSpPr>
            <a:spLocks noChangeShapeType="1"/>
          </p:cNvSpPr>
          <p:nvPr/>
        </p:nvSpPr>
        <p:spPr bwMode="auto">
          <a:xfrm>
            <a:off x="4745038" y="2959101"/>
            <a:ext cx="1081088" cy="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6164" name="Line 65"/>
          <p:cNvSpPr>
            <a:spLocks noChangeShapeType="1"/>
          </p:cNvSpPr>
          <p:nvPr/>
        </p:nvSpPr>
        <p:spPr bwMode="auto">
          <a:xfrm flipH="1">
            <a:off x="4757738" y="1497013"/>
            <a:ext cx="1588" cy="170180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pic>
        <p:nvPicPr>
          <p:cNvPr id="6165" name="Picture 66" descr="22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613" y="2600326"/>
            <a:ext cx="719138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6" name="Picture 67" descr="bart_cd595pww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3622676"/>
            <a:ext cx="6096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7" name="Picture 68" descr="bart_cd5201tww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43545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8" name="Picture 6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" t="1172" r="86093" b="87598"/>
          <a:stretch>
            <a:fillRect/>
          </a:stretch>
        </p:blipFill>
        <p:spPr bwMode="auto">
          <a:xfrm>
            <a:off x="6049963" y="4310064"/>
            <a:ext cx="7493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9" name="Picture 70" descr="10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6" y="1023939"/>
            <a:ext cx="7651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70" name="Line 71"/>
          <p:cNvSpPr>
            <a:spLocks noChangeShapeType="1"/>
          </p:cNvSpPr>
          <p:nvPr/>
        </p:nvSpPr>
        <p:spPr bwMode="auto">
          <a:xfrm>
            <a:off x="2990850" y="3905251"/>
            <a:ext cx="2205038" cy="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6171" name="Line 72"/>
          <p:cNvSpPr>
            <a:spLocks noChangeShapeType="1"/>
          </p:cNvSpPr>
          <p:nvPr/>
        </p:nvSpPr>
        <p:spPr bwMode="auto">
          <a:xfrm>
            <a:off x="3035300" y="4624388"/>
            <a:ext cx="2160588" cy="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6172" name="Line 73"/>
          <p:cNvSpPr>
            <a:spLocks noChangeShapeType="1"/>
          </p:cNvSpPr>
          <p:nvPr/>
        </p:nvSpPr>
        <p:spPr bwMode="auto">
          <a:xfrm>
            <a:off x="5221288" y="1404938"/>
            <a:ext cx="0" cy="3240088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6173" name="Line 74"/>
          <p:cNvSpPr>
            <a:spLocks noChangeShapeType="1"/>
          </p:cNvSpPr>
          <p:nvPr/>
        </p:nvSpPr>
        <p:spPr bwMode="auto">
          <a:xfrm>
            <a:off x="5227787" y="1419705"/>
            <a:ext cx="630238" cy="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6174" name="Line 75"/>
          <p:cNvSpPr>
            <a:spLocks noChangeShapeType="1"/>
          </p:cNvSpPr>
          <p:nvPr/>
        </p:nvSpPr>
        <p:spPr bwMode="auto">
          <a:xfrm>
            <a:off x="5195889" y="4624388"/>
            <a:ext cx="854075" cy="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pic>
        <p:nvPicPr>
          <p:cNvPr id="6175" name="Picture 76" descr="bart_ls2178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4" y="5749926"/>
            <a:ext cx="646113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76" name="Picture 77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1" y="1879602"/>
            <a:ext cx="6000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77" name="Line 78"/>
          <p:cNvSpPr>
            <a:spLocks noChangeShapeType="1"/>
          </p:cNvSpPr>
          <p:nvPr/>
        </p:nvSpPr>
        <p:spPr bwMode="auto">
          <a:xfrm flipV="1">
            <a:off x="5507039" y="2255839"/>
            <a:ext cx="3175" cy="38449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6178" name="Line 79"/>
          <p:cNvSpPr>
            <a:spLocks noChangeShapeType="1"/>
          </p:cNvSpPr>
          <p:nvPr/>
        </p:nvSpPr>
        <p:spPr bwMode="auto">
          <a:xfrm flipH="1" flipV="1">
            <a:off x="5531479" y="2273780"/>
            <a:ext cx="162083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6179" name="Line 80"/>
          <p:cNvSpPr>
            <a:spLocks noChangeShapeType="1"/>
          </p:cNvSpPr>
          <p:nvPr/>
        </p:nvSpPr>
        <p:spPr bwMode="auto">
          <a:xfrm flipH="1" flipV="1">
            <a:off x="5510214" y="3859213"/>
            <a:ext cx="360363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6180" name="Line 81"/>
          <p:cNvSpPr>
            <a:spLocks noChangeShapeType="1"/>
          </p:cNvSpPr>
          <p:nvPr/>
        </p:nvSpPr>
        <p:spPr bwMode="auto">
          <a:xfrm flipH="1" flipV="1">
            <a:off x="5494339" y="6082821"/>
            <a:ext cx="601663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pic>
        <p:nvPicPr>
          <p:cNvPr id="6181" name="Picture 82" descr="bart_cd5201tww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663" y="3543301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Rectangle 7"/>
          <p:cNvSpPr>
            <a:spLocks noChangeArrowheads="1"/>
          </p:cNvSpPr>
          <p:nvPr/>
        </p:nvSpPr>
        <p:spPr bwMode="auto">
          <a:xfrm>
            <a:off x="7924800" y="1411288"/>
            <a:ext cx="2260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BE" b="1" kern="0">
                <a:solidFill>
                  <a:sysClr val="windowText" lastClr="000000"/>
                </a:solidFill>
                <a:latin typeface="Arial" charset="0"/>
              </a:rPr>
              <a:t>Automatisering van gebouwen</a:t>
            </a:r>
          </a:p>
        </p:txBody>
      </p:sp>
      <p:pic>
        <p:nvPicPr>
          <p:cNvPr id="43" name="Afbeelding 42"/>
          <p:cNvPicPr>
            <a:picLocks noChangeAspect="1"/>
          </p:cNvPicPr>
          <p:nvPr/>
        </p:nvPicPr>
        <p:blipFill>
          <a:blip r:embed="rId13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  <p:sp>
        <p:nvSpPr>
          <p:cNvPr id="44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Uitbreidingsmogelijkheden</a:t>
            </a:r>
          </a:p>
        </p:txBody>
      </p:sp>
      <p:sp>
        <p:nvSpPr>
          <p:cNvPr id="46" name="Line 62"/>
          <p:cNvSpPr>
            <a:spLocks noChangeShapeType="1"/>
          </p:cNvSpPr>
          <p:nvPr/>
        </p:nvSpPr>
        <p:spPr bwMode="auto">
          <a:xfrm>
            <a:off x="2967733" y="3183500"/>
            <a:ext cx="1800225" cy="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47" name="Line 62"/>
          <p:cNvSpPr>
            <a:spLocks noChangeShapeType="1"/>
          </p:cNvSpPr>
          <p:nvPr/>
        </p:nvSpPr>
        <p:spPr bwMode="auto">
          <a:xfrm>
            <a:off x="2946492" y="1514260"/>
            <a:ext cx="1800225" cy="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pic>
        <p:nvPicPr>
          <p:cNvPr id="42" name="Afbeelding 41"/>
          <p:cNvPicPr>
            <a:picLocks noChangeAspect="1"/>
          </p:cNvPicPr>
          <p:nvPr/>
        </p:nvPicPr>
        <p:blipFill rotWithShape="1">
          <a:blip r:embed="rId14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4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7"/>
          <p:cNvSpPr>
            <a:spLocks noChangeArrowheads="1"/>
          </p:cNvSpPr>
          <p:nvPr/>
        </p:nvSpPr>
        <p:spPr bwMode="auto">
          <a:xfrm>
            <a:off x="1508135" y="762000"/>
            <a:ext cx="9144000" cy="61404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8153400" y="609601"/>
            <a:ext cx="152400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endParaRPr lang="nl-BE" sz="2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6858000" y="533401"/>
            <a:ext cx="320040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endParaRPr lang="nl-BE" sz="2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7173" name="Rectangle 4"/>
          <p:cNvSpPr>
            <a:spLocks noChangeArrowheads="1"/>
          </p:cNvSpPr>
          <p:nvPr/>
        </p:nvSpPr>
        <p:spPr bwMode="auto">
          <a:xfrm>
            <a:off x="6477000" y="4572001"/>
            <a:ext cx="266700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endParaRPr lang="nl-BE" sz="24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7181" name="Rectangle 7"/>
          <p:cNvSpPr>
            <a:spLocks noChangeArrowheads="1"/>
          </p:cNvSpPr>
          <p:nvPr/>
        </p:nvSpPr>
        <p:spPr bwMode="auto">
          <a:xfrm>
            <a:off x="1752600" y="1981200"/>
            <a:ext cx="5562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de-DE" kern="0">
                <a:solidFill>
                  <a:schemeClr val="bg1"/>
                </a:solidFill>
                <a:latin typeface="Arial" charset="0"/>
              </a:rPr>
              <a:t> </a:t>
            </a:r>
          </a:p>
        </p:txBody>
      </p:sp>
      <p:pic>
        <p:nvPicPr>
          <p:cNvPr id="7182" name="Picture 14" descr="bart_cd595pw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13" y="4210050"/>
            <a:ext cx="6096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3" name="Picture 1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" t="1172" r="86093" b="87598"/>
          <a:stretch>
            <a:fillRect/>
          </a:stretch>
        </p:blipFill>
        <p:spPr bwMode="auto">
          <a:xfrm>
            <a:off x="5419725" y="4446589"/>
            <a:ext cx="7493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4" name="Picture 17" descr="10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864" y="1179514"/>
            <a:ext cx="72707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5" name="Picture 25" descr="bart_ls2178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64" y="5373588"/>
            <a:ext cx="6445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6" name="Picture 2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1" y="1971676"/>
            <a:ext cx="614363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7" name="Picture 31" descr="bart_cd5201tww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0" y="36814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Picture 35" descr="bart_ls1180sw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38" y="2484438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9" name="Picture 36" descr="bart_48kf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13" y="3206750"/>
            <a:ext cx="609600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0" name="Picture 37" descr="bart_cd595ww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13" y="1587500"/>
            <a:ext cx="6096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1" name="Picture 43" descr="22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214" y="2752726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92" name="Line 48"/>
          <p:cNvSpPr>
            <a:spLocks noChangeShapeType="1"/>
          </p:cNvSpPr>
          <p:nvPr/>
        </p:nvSpPr>
        <p:spPr bwMode="auto">
          <a:xfrm flipH="1">
            <a:off x="4246563" y="1546580"/>
            <a:ext cx="14287" cy="464820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7193" name="Line 49"/>
          <p:cNvSpPr>
            <a:spLocks noChangeShapeType="1"/>
          </p:cNvSpPr>
          <p:nvPr/>
        </p:nvSpPr>
        <p:spPr bwMode="auto">
          <a:xfrm flipH="1">
            <a:off x="4245605" y="1566863"/>
            <a:ext cx="1196975" cy="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7194" name="Line 50"/>
          <p:cNvSpPr>
            <a:spLocks noChangeShapeType="1"/>
          </p:cNvSpPr>
          <p:nvPr/>
        </p:nvSpPr>
        <p:spPr bwMode="auto">
          <a:xfrm flipH="1" flipV="1">
            <a:off x="4252913" y="2373314"/>
            <a:ext cx="2878138" cy="3175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7195" name="Line 51"/>
          <p:cNvSpPr>
            <a:spLocks noChangeShapeType="1"/>
          </p:cNvSpPr>
          <p:nvPr/>
        </p:nvSpPr>
        <p:spPr bwMode="auto">
          <a:xfrm flipH="1">
            <a:off x="4241801" y="3141663"/>
            <a:ext cx="1216025" cy="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7196" name="Line 52"/>
          <p:cNvSpPr>
            <a:spLocks noChangeShapeType="1"/>
          </p:cNvSpPr>
          <p:nvPr/>
        </p:nvSpPr>
        <p:spPr bwMode="auto">
          <a:xfrm flipH="1">
            <a:off x="4243389" y="3976688"/>
            <a:ext cx="1216025" cy="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7197" name="Line 53"/>
          <p:cNvSpPr>
            <a:spLocks noChangeShapeType="1"/>
          </p:cNvSpPr>
          <p:nvPr/>
        </p:nvSpPr>
        <p:spPr bwMode="auto">
          <a:xfrm flipH="1">
            <a:off x="4235450" y="4829175"/>
            <a:ext cx="1200150" cy="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7198" name="Line 54"/>
          <p:cNvSpPr>
            <a:spLocks noChangeShapeType="1"/>
          </p:cNvSpPr>
          <p:nvPr/>
        </p:nvSpPr>
        <p:spPr bwMode="auto">
          <a:xfrm flipH="1">
            <a:off x="4225926" y="5800725"/>
            <a:ext cx="1216025" cy="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7199" name="Line 55"/>
          <p:cNvSpPr>
            <a:spLocks noChangeShapeType="1"/>
          </p:cNvSpPr>
          <p:nvPr/>
        </p:nvSpPr>
        <p:spPr bwMode="auto">
          <a:xfrm flipH="1" flipV="1">
            <a:off x="3079774" y="1971674"/>
            <a:ext cx="1155676" cy="9526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7200" name="Line 56"/>
          <p:cNvSpPr>
            <a:spLocks noChangeShapeType="1"/>
          </p:cNvSpPr>
          <p:nvPr/>
        </p:nvSpPr>
        <p:spPr bwMode="auto">
          <a:xfrm flipH="1">
            <a:off x="3046437" y="2754313"/>
            <a:ext cx="1177901" cy="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7201" name="Line 57"/>
          <p:cNvSpPr>
            <a:spLocks noChangeShapeType="1"/>
          </p:cNvSpPr>
          <p:nvPr/>
        </p:nvSpPr>
        <p:spPr bwMode="auto">
          <a:xfrm flipH="1">
            <a:off x="3035301" y="3556000"/>
            <a:ext cx="1216025" cy="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7202" name="Line 58"/>
          <p:cNvSpPr>
            <a:spLocks noChangeShapeType="1"/>
          </p:cNvSpPr>
          <p:nvPr/>
        </p:nvSpPr>
        <p:spPr bwMode="auto">
          <a:xfrm flipH="1">
            <a:off x="3046436" y="4446588"/>
            <a:ext cx="1181076" cy="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7180" name="Rectangle 7"/>
          <p:cNvSpPr>
            <a:spLocks noChangeArrowheads="1"/>
          </p:cNvSpPr>
          <p:nvPr/>
        </p:nvSpPr>
        <p:spPr bwMode="auto">
          <a:xfrm>
            <a:off x="7924800" y="1411288"/>
            <a:ext cx="2260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BE" b="1" kern="0">
                <a:solidFill>
                  <a:sysClr val="windowText" lastClr="000000"/>
                </a:solidFill>
                <a:latin typeface="Arial" charset="0"/>
              </a:rPr>
              <a:t>Automatisering van gebouwen</a:t>
            </a:r>
          </a:p>
        </p:txBody>
      </p:sp>
      <p:pic>
        <p:nvPicPr>
          <p:cNvPr id="38" name="Afbeelding 37"/>
          <p:cNvPicPr>
            <a:picLocks noChangeAspect="1"/>
          </p:cNvPicPr>
          <p:nvPr/>
        </p:nvPicPr>
        <p:blipFill>
          <a:blip r:embed="rId13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430" y="6290456"/>
            <a:ext cx="1191659" cy="388512"/>
          </a:xfrm>
          <a:prstGeom prst="rect">
            <a:avLst/>
          </a:prstGeom>
        </p:spPr>
      </p:pic>
      <p:sp>
        <p:nvSpPr>
          <p:cNvPr id="39" name="Rectangle 6"/>
          <p:cNvSpPr>
            <a:spLocks noChangeArrowheads="1"/>
          </p:cNvSpPr>
          <p:nvPr/>
        </p:nvSpPr>
        <p:spPr bwMode="auto">
          <a:xfrm>
            <a:off x="2788096" y="234855"/>
            <a:ext cx="554015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l-BE" b="1" kern="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</a:rPr>
              <a:t>De KNX installatie</a:t>
            </a:r>
          </a:p>
        </p:txBody>
      </p:sp>
      <p:sp>
        <p:nvSpPr>
          <p:cNvPr id="42" name="Text Box 6"/>
          <p:cNvSpPr txBox="1">
            <a:spLocks noChangeArrowheads="1"/>
          </p:cNvSpPr>
          <p:nvPr/>
        </p:nvSpPr>
        <p:spPr bwMode="auto">
          <a:xfrm>
            <a:off x="4134215" y="6041604"/>
            <a:ext cx="676275" cy="339725"/>
          </a:xfrm>
          <a:prstGeom prst="rect">
            <a:avLst/>
          </a:prstGeom>
          <a:solidFill>
            <a:srgbClr val="66CC33"/>
          </a:solidFill>
          <a:ln w="9525">
            <a:solidFill>
              <a:srgbClr val="66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</a:pPr>
            <a:r>
              <a:rPr lang="de-DE" altLang="de-DE" sz="1000" kern="0" dirty="0">
                <a:solidFill>
                  <a:schemeClr val="bg1"/>
                </a:solidFill>
                <a:latin typeface="Arial Black" pitchFamily="34" charset="0"/>
              </a:rPr>
              <a:t>BUS</a:t>
            </a:r>
            <a:endParaRPr lang="de-DE" altLang="de-DE" sz="1000" kern="0" dirty="0"/>
          </a:p>
        </p:txBody>
      </p:sp>
      <p:sp>
        <p:nvSpPr>
          <p:cNvPr id="49" name="Text Box 13"/>
          <p:cNvSpPr txBox="1">
            <a:spLocks noChangeArrowheads="1"/>
          </p:cNvSpPr>
          <p:nvPr/>
        </p:nvSpPr>
        <p:spPr bwMode="auto">
          <a:xfrm>
            <a:off x="3359696" y="6041604"/>
            <a:ext cx="679450" cy="339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</a:pPr>
            <a:r>
              <a:rPr lang="de-DE" altLang="de-DE" sz="1000" kern="0" dirty="0">
                <a:solidFill>
                  <a:schemeClr val="bg1"/>
                </a:solidFill>
                <a:latin typeface="Arial Black" pitchFamily="34" charset="0"/>
              </a:rPr>
              <a:t>230V</a:t>
            </a:r>
            <a:endParaRPr lang="de-DE" altLang="de-DE" sz="1000" kern="0" dirty="0"/>
          </a:p>
        </p:txBody>
      </p:sp>
      <p:sp>
        <p:nvSpPr>
          <p:cNvPr id="55" name="Line 48"/>
          <p:cNvSpPr>
            <a:spLocks noChangeShapeType="1"/>
          </p:cNvSpPr>
          <p:nvPr/>
        </p:nvSpPr>
        <p:spPr bwMode="auto">
          <a:xfrm>
            <a:off x="3935758" y="1323479"/>
            <a:ext cx="1" cy="4718124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56" name="Line 55"/>
          <p:cNvSpPr>
            <a:spLocks noChangeShapeType="1"/>
          </p:cNvSpPr>
          <p:nvPr/>
        </p:nvSpPr>
        <p:spPr bwMode="auto">
          <a:xfrm flipH="1">
            <a:off x="3079775" y="1700808"/>
            <a:ext cx="855984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57" name="Line 56"/>
          <p:cNvSpPr>
            <a:spLocks noChangeShapeType="1"/>
          </p:cNvSpPr>
          <p:nvPr/>
        </p:nvSpPr>
        <p:spPr bwMode="auto">
          <a:xfrm flipH="1">
            <a:off x="3043263" y="2515196"/>
            <a:ext cx="892496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58" name="Line 57"/>
          <p:cNvSpPr>
            <a:spLocks noChangeShapeType="1"/>
          </p:cNvSpPr>
          <p:nvPr/>
        </p:nvSpPr>
        <p:spPr bwMode="auto">
          <a:xfrm flipH="1">
            <a:off x="3044825" y="3316883"/>
            <a:ext cx="890933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59" name="Line 58"/>
          <p:cNvSpPr>
            <a:spLocks noChangeShapeType="1"/>
          </p:cNvSpPr>
          <p:nvPr/>
        </p:nvSpPr>
        <p:spPr bwMode="auto">
          <a:xfrm flipH="1">
            <a:off x="3046438" y="4207471"/>
            <a:ext cx="889321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60" name="Line 49"/>
          <p:cNvSpPr>
            <a:spLocks noChangeShapeType="1"/>
          </p:cNvSpPr>
          <p:nvPr/>
        </p:nvSpPr>
        <p:spPr bwMode="auto">
          <a:xfrm flipH="1">
            <a:off x="3935756" y="1351401"/>
            <a:ext cx="150469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61" name="Line 50"/>
          <p:cNvSpPr>
            <a:spLocks noChangeShapeType="1"/>
          </p:cNvSpPr>
          <p:nvPr/>
        </p:nvSpPr>
        <p:spPr bwMode="auto">
          <a:xfrm flipH="1">
            <a:off x="3935756" y="2150393"/>
            <a:ext cx="3193162" cy="14163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62" name="Line 51"/>
          <p:cNvSpPr>
            <a:spLocks noChangeShapeType="1"/>
          </p:cNvSpPr>
          <p:nvPr/>
        </p:nvSpPr>
        <p:spPr bwMode="auto">
          <a:xfrm flipH="1">
            <a:off x="3935759" y="2915568"/>
            <a:ext cx="1519933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63" name="Line 52"/>
          <p:cNvSpPr>
            <a:spLocks noChangeShapeType="1"/>
          </p:cNvSpPr>
          <p:nvPr/>
        </p:nvSpPr>
        <p:spPr bwMode="auto">
          <a:xfrm flipH="1">
            <a:off x="3935757" y="3750593"/>
            <a:ext cx="1521523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64" name="Line 53"/>
          <p:cNvSpPr>
            <a:spLocks noChangeShapeType="1"/>
          </p:cNvSpPr>
          <p:nvPr/>
        </p:nvSpPr>
        <p:spPr bwMode="auto">
          <a:xfrm flipH="1">
            <a:off x="3935759" y="4603080"/>
            <a:ext cx="1497708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sp>
        <p:nvSpPr>
          <p:cNvPr id="65" name="Line 54"/>
          <p:cNvSpPr>
            <a:spLocks noChangeShapeType="1"/>
          </p:cNvSpPr>
          <p:nvPr/>
        </p:nvSpPr>
        <p:spPr bwMode="auto">
          <a:xfrm flipH="1">
            <a:off x="3935757" y="5574630"/>
            <a:ext cx="150406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kern="0">
              <a:solidFill>
                <a:sysClr val="windowText" lastClr="000000"/>
              </a:solidFill>
            </a:endParaRPr>
          </a:p>
        </p:txBody>
      </p:sp>
      <p:pic>
        <p:nvPicPr>
          <p:cNvPr id="46" name="Afbeelding 45"/>
          <p:cNvPicPr>
            <a:picLocks noChangeAspect="1"/>
          </p:cNvPicPr>
          <p:nvPr/>
        </p:nvPicPr>
        <p:blipFill rotWithShape="1">
          <a:blip r:embed="rId14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8"/>
          <a:stretch/>
        </p:blipFill>
        <p:spPr>
          <a:xfrm>
            <a:off x="1970279" y="178007"/>
            <a:ext cx="863293" cy="4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326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nmct_opleiding_powerpoint.pptx</Template>
  <TotalTime>11684</TotalTime>
  <Words>2049</Words>
  <Application>Microsoft Office PowerPoint</Application>
  <PresentationFormat>Widescreen</PresentationFormat>
  <Paragraphs>654</Paragraphs>
  <Slides>77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9" baseType="lpstr">
      <vt:lpstr>ＭＳ Ｐゴシック</vt:lpstr>
      <vt:lpstr>Arial</vt:lpstr>
      <vt:lpstr>Arial Black</vt:lpstr>
      <vt:lpstr>Calibri</vt:lpstr>
      <vt:lpstr>Times</vt:lpstr>
      <vt:lpstr>Times New Roman</vt:lpstr>
      <vt:lpstr>Ubuntu</vt:lpstr>
      <vt:lpstr>Verdana</vt:lpstr>
      <vt:lpstr>Wingdings</vt:lpstr>
      <vt:lpstr>1_Office-thema</vt:lpstr>
      <vt:lpstr>Office Theme</vt:lpstr>
      <vt:lpstr>Drawing</vt:lpstr>
      <vt:lpstr> Domotica</vt:lpstr>
      <vt:lpstr>KNX bussysteem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Voorbeeld weerstation</vt:lpstr>
      <vt:lpstr>Typische structuur</vt:lpstr>
      <vt:lpstr>Centrale systemen</vt:lpstr>
      <vt:lpstr>Decentrale systemen</vt:lpstr>
      <vt:lpstr>buscommunicatie</vt:lpstr>
      <vt:lpstr>Licenties</vt:lpstr>
      <vt:lpstr>Opbouw knx netwerk</vt:lpstr>
      <vt:lpstr>Choke</vt:lpstr>
      <vt:lpstr>Logic machine II</vt:lpstr>
      <vt:lpstr>UIO8</vt:lpstr>
      <vt:lpstr>Relais module</vt:lpstr>
      <vt:lpstr>smarthouse</vt:lpstr>
      <vt:lpstr>LM2</vt:lpstr>
      <vt:lpstr>Ajax interface (admin/admin)</vt:lpstr>
      <vt:lpstr>Object logging (auto detecting)</vt:lpstr>
      <vt:lpstr>Object logging</vt:lpstr>
      <vt:lpstr>Scripting (lua)</vt:lpstr>
      <vt:lpstr>Event based script</vt:lpstr>
      <vt:lpstr>UDP server</vt:lpstr>
      <vt:lpstr>LM2 als TCP server : 3 steps </vt:lpstr>
      <vt:lpstr>TCP server =&gt; meerdere clients step 2</vt:lpstr>
      <vt:lpstr>Event based script step 3</vt:lpstr>
      <vt:lpstr>PowerPoint Presentation</vt:lpstr>
      <vt:lpstr>Egineering tool software  (system mode)</vt:lpstr>
      <vt:lpstr>ETS software</vt:lpstr>
      <vt:lpstr>Typische structuur</vt:lpstr>
      <vt:lpstr>Onze structuur</vt:lpstr>
      <vt:lpstr>Telegrammen</vt:lpstr>
      <vt:lpstr>Data uitwisselen  TCP</vt:lpstr>
      <vt:lpstr>Opdracht : verken interface LM2  + putty</vt:lpstr>
      <vt:lpstr>Event based script =&gt; status bijhouden</vt:lpstr>
      <vt:lpstr>KNXCommunicator</vt:lpstr>
      <vt:lpstr>ETS software</vt:lpstr>
      <vt:lpstr>Configuratie ets software</vt:lpstr>
      <vt:lpstr>Configuratie ets software</vt:lpstr>
      <vt:lpstr>Groupmonitoring</vt:lpstr>
      <vt:lpstr>ETS Nieuw project</vt:lpstr>
      <vt:lpstr>Fysieke adressen</vt:lpstr>
      <vt:lpstr>Parameters fabrikanten</vt:lpstr>
      <vt:lpstr>Communicatieobjecten</vt:lpstr>
      <vt:lpstr>Toggle led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</dc:creator>
  <cp:lastModifiedBy>henk bostyn</cp:lastModifiedBy>
  <cp:revision>888</cp:revision>
  <dcterms:created xsi:type="dcterms:W3CDTF">2012-09-04T06:58:07Z</dcterms:created>
  <dcterms:modified xsi:type="dcterms:W3CDTF">2016-11-15T09:02:29Z</dcterms:modified>
</cp:coreProperties>
</file>